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drawings/drawing1.xml" ContentType="application/vnd.openxmlformats-officedocument.drawingml.chartshapes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tags/tag13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14.xml" ContentType="application/vnd.openxmlformats-officedocument.presentationml.tags+xml"/>
  <Override PartName="/ppt/notesSlides/notesSlide18.xml" ContentType="application/vnd.openxmlformats-officedocument.presentationml.notesSlide+xml"/>
  <Override PartName="/ppt/tags/tag15.xml" ContentType="application/vnd.openxmlformats-officedocument.presentationml.tags+xml"/>
  <Override PartName="/ppt/notesSlides/notesSlide19.xml" ContentType="application/vnd.openxmlformats-officedocument.presentationml.notesSlide+xml"/>
  <Override PartName="/ppt/tags/tag16.xml" ContentType="application/vnd.openxmlformats-officedocument.presentationml.tags+xml"/>
  <Override PartName="/ppt/notesSlides/notesSlide20.xml" ContentType="application/vnd.openxmlformats-officedocument.presentationml.notesSlide+xml"/>
  <Override PartName="/ppt/tags/tag17.xml" ContentType="application/vnd.openxmlformats-officedocument.presentationml.tags+xml"/>
  <Override PartName="/ppt/notesSlides/notesSlide21.xml" ContentType="application/vnd.openxmlformats-officedocument.presentationml.notesSlide+xml"/>
  <Override PartName="/ppt/tags/tag18.xml" ContentType="application/vnd.openxmlformats-officedocument.presentationml.tags+xml"/>
  <Override PartName="/ppt/notesSlides/notesSlide22.xml" ContentType="application/vnd.openxmlformats-officedocument.presentationml.notesSlide+xml"/>
  <Override PartName="/ppt/tags/tag19.xml" ContentType="application/vnd.openxmlformats-officedocument.presentationml.tags+xml"/>
  <Override PartName="/ppt/notesSlides/notesSlide23.xml" ContentType="application/vnd.openxmlformats-officedocument.presentationml.notesSlide+xml"/>
  <Override PartName="/ppt/tags/tag20.xml" ContentType="application/vnd.openxmlformats-officedocument.presentationml.tags+xml"/>
  <Override PartName="/ppt/notesSlides/notesSlide24.xml" ContentType="application/vnd.openxmlformats-officedocument.presentationml.notesSlide+xml"/>
  <Override PartName="/ppt/tags/tag21.xml" ContentType="application/vnd.openxmlformats-officedocument.presentationml.tags+xml"/>
  <Override PartName="/ppt/notesSlides/notesSlide25.xml" ContentType="application/vnd.openxmlformats-officedocument.presentationml.notesSlide+xml"/>
  <Override PartName="/ppt/tags/tag22.xml" ContentType="application/vnd.openxmlformats-officedocument.presentationml.tags+xml"/>
  <Override PartName="/ppt/notesSlides/notesSlide26.xml" ContentType="application/vnd.openxmlformats-officedocument.presentationml.notesSlide+xml"/>
  <Override PartName="/ppt/tags/tag23.xml" ContentType="application/vnd.openxmlformats-officedocument.presentationml.tags+xml"/>
  <Override PartName="/ppt/notesSlides/notesSlide27.xml" ContentType="application/vnd.openxmlformats-officedocument.presentationml.notesSlide+xml"/>
  <Override PartName="/ppt/tags/tag24.xml" ContentType="application/vnd.openxmlformats-officedocument.presentationml.tags+xml"/>
  <Override PartName="/ppt/notesSlides/notesSlide28.xml" ContentType="application/vnd.openxmlformats-officedocument.presentationml.notesSlide+xml"/>
  <Override PartName="/ppt/tags/tag25.xml" ContentType="application/vnd.openxmlformats-officedocument.presentationml.tags+xml"/>
  <Override PartName="/ppt/notesSlides/notesSlide29.xml" ContentType="application/vnd.openxmlformats-officedocument.presentationml.notesSlide+xml"/>
  <Override PartName="/ppt/tags/tag26.xml" ContentType="application/vnd.openxmlformats-officedocument.presentationml.tags+xml"/>
  <Override PartName="/ppt/notesSlides/notesSlide30.xml" ContentType="application/vnd.openxmlformats-officedocument.presentationml.notesSlide+xml"/>
  <Override PartName="/ppt/tags/tag27.xml" ContentType="application/vnd.openxmlformats-officedocument.presentationml.tags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28.xml" ContentType="application/vnd.openxmlformats-officedocument.presentationml.tags+xml"/>
  <Override PartName="/ppt/notesSlides/notesSlide33.xml" ContentType="application/vnd.openxmlformats-officedocument.presentationml.notesSlide+xml"/>
  <Override PartName="/ppt/tags/tag29.xml" ContentType="application/vnd.openxmlformats-officedocument.presentationml.tags+xml"/>
  <Override PartName="/ppt/notesSlides/notesSlide34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tags/tag30.xml" ContentType="application/vnd.openxmlformats-officedocument.presentationml.tags+xml"/>
  <Override PartName="/ppt/notesSlides/notesSlide35.xml" ContentType="application/vnd.openxmlformats-officedocument.presentationml.notesSlide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2.xml" ContentType="application/vnd.openxmlformats-officedocument.drawingml.chartshapes+xml"/>
  <Override PartName="/ppt/tags/tag31.xml" ContentType="application/vnd.openxmlformats-officedocument.presentationml.tags+xml"/>
  <Override PartName="/ppt/notesSlides/notesSlide36.xml" ContentType="application/vnd.openxmlformats-officedocument.presentationml.notesSlide+xml"/>
  <Override PartName="/ppt/tags/tag32.xml" ContentType="application/vnd.openxmlformats-officedocument.presentationml.tags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  <p:sldMasterId id="2147483796" r:id="rId2"/>
  </p:sldMasterIdLst>
  <p:notesMasterIdLst>
    <p:notesMasterId r:id="rId46"/>
  </p:notesMasterIdLst>
  <p:sldIdLst>
    <p:sldId id="256" r:id="rId3"/>
    <p:sldId id="296" r:id="rId4"/>
    <p:sldId id="260" r:id="rId5"/>
    <p:sldId id="259" r:id="rId6"/>
    <p:sldId id="283" r:id="rId7"/>
    <p:sldId id="281" r:id="rId8"/>
    <p:sldId id="311" r:id="rId9"/>
    <p:sldId id="312" r:id="rId10"/>
    <p:sldId id="329" r:id="rId11"/>
    <p:sldId id="258" r:id="rId12"/>
    <p:sldId id="261" r:id="rId13"/>
    <p:sldId id="322" r:id="rId14"/>
    <p:sldId id="313" r:id="rId15"/>
    <p:sldId id="314" r:id="rId16"/>
    <p:sldId id="324" r:id="rId17"/>
    <p:sldId id="282" r:id="rId18"/>
    <p:sldId id="319" r:id="rId19"/>
    <p:sldId id="320" r:id="rId20"/>
    <p:sldId id="321" r:id="rId21"/>
    <p:sldId id="316" r:id="rId22"/>
    <p:sldId id="264" r:id="rId23"/>
    <p:sldId id="305" r:id="rId24"/>
    <p:sldId id="325" r:id="rId25"/>
    <p:sldId id="287" r:id="rId26"/>
    <p:sldId id="307" r:id="rId27"/>
    <p:sldId id="326" r:id="rId28"/>
    <p:sldId id="268" r:id="rId29"/>
    <p:sldId id="327" r:id="rId30"/>
    <p:sldId id="291" r:id="rId31"/>
    <p:sldId id="270" r:id="rId32"/>
    <p:sldId id="328" r:id="rId33"/>
    <p:sldId id="271" r:id="rId34"/>
    <p:sldId id="310" r:id="rId35"/>
    <p:sldId id="274" r:id="rId36"/>
    <p:sldId id="286" r:id="rId37"/>
    <p:sldId id="292" r:id="rId38"/>
    <p:sldId id="275" r:id="rId39"/>
    <p:sldId id="315" r:id="rId40"/>
    <p:sldId id="330" r:id="rId41"/>
    <p:sldId id="332" r:id="rId42"/>
    <p:sldId id="334" r:id="rId43"/>
    <p:sldId id="335" r:id="rId44"/>
    <p:sldId id="333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528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22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82AC"/>
    <a:srgbClr val="FF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430" autoAdjust="0"/>
  </p:normalViewPr>
  <p:slideViewPr>
    <p:cSldViewPr snapToGrid="0">
      <p:cViewPr>
        <p:scale>
          <a:sx n="58" d="100"/>
          <a:sy n="58" d="100"/>
        </p:scale>
        <p:origin x="898" y="41"/>
      </p:cViewPr>
      <p:guideLst>
        <p:guide pos="3528"/>
        <p:guide orient="horz" pos="3696"/>
        <p:guide orient="horz" pos="220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2647" y="-4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andita\Dropbox\VirtualGPUResources\Final-Results\Motivation-camera.xlsx" TargetMode="Externa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C:\Users\nandita\Dropbox\VirtualGPUResources\Final-Results\Motivation-camera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andita\Dropbox\VirtualGPUResources\Final-Results\master_result_camera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andita\Dropbox\VirtualGPUResources\Final-Results\master_result_camera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andita\Dropbox\VirtualGPUResources\Final-Results\master_result_camera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107432014272666"/>
          <c:y val="0.13751784917447568"/>
          <c:w val="0.65364946597901719"/>
          <c:h val="0.66945783132530134"/>
        </c:manualLayout>
      </c:layout>
      <c:scatterChart>
        <c:scatterStyle val="lineMarker"/>
        <c:varyColors val="0"/>
        <c:ser>
          <c:idx val="0"/>
          <c:order val="0"/>
          <c:tx>
            <c:strRef>
              <c:f>'Performance Cliffs (2)'!$A$7</c:f>
              <c:strCache>
                <c:ptCount val="1"/>
                <c:pt idx="0">
                  <c:v>Normalized Execution Time</c:v>
                </c:pt>
              </c:strCache>
            </c:strRef>
          </c:tx>
          <c:spPr>
            <a:ln>
              <a:solidFill>
                <a:sysClr val="windowText" lastClr="000000"/>
              </a:solidFill>
            </a:ln>
          </c:spPr>
          <c:marker>
            <c:symbol val="x"/>
            <c:size val="7"/>
            <c:spPr>
              <a:ln>
                <a:solidFill>
                  <a:sysClr val="windowText" lastClr="000000"/>
                </a:solidFill>
              </a:ln>
            </c:spPr>
          </c:marker>
          <c:xVal>
            <c:numRef>
              <c:f>'Performance Cliffs (2)'!$B$6:$AG$6</c:f>
              <c:numCache>
                <c:formatCode>General</c:formatCode>
                <c:ptCount val="32"/>
                <c:pt idx="0">
                  <c:v>32</c:v>
                </c:pt>
                <c:pt idx="1">
                  <c:v>64</c:v>
                </c:pt>
                <c:pt idx="2">
                  <c:v>96</c:v>
                </c:pt>
                <c:pt idx="3">
                  <c:v>128</c:v>
                </c:pt>
                <c:pt idx="4">
                  <c:v>160</c:v>
                </c:pt>
                <c:pt idx="5">
                  <c:v>192</c:v>
                </c:pt>
                <c:pt idx="6">
                  <c:v>224</c:v>
                </c:pt>
                <c:pt idx="7">
                  <c:v>256</c:v>
                </c:pt>
                <c:pt idx="8">
                  <c:v>288</c:v>
                </c:pt>
                <c:pt idx="9">
                  <c:v>320</c:v>
                </c:pt>
                <c:pt idx="10">
                  <c:v>352</c:v>
                </c:pt>
                <c:pt idx="11">
                  <c:v>384</c:v>
                </c:pt>
                <c:pt idx="12">
                  <c:v>416</c:v>
                </c:pt>
                <c:pt idx="13">
                  <c:v>448</c:v>
                </c:pt>
                <c:pt idx="14">
                  <c:v>480</c:v>
                </c:pt>
                <c:pt idx="15">
                  <c:v>512</c:v>
                </c:pt>
                <c:pt idx="16">
                  <c:v>544</c:v>
                </c:pt>
                <c:pt idx="17">
                  <c:v>576</c:v>
                </c:pt>
                <c:pt idx="18">
                  <c:v>608</c:v>
                </c:pt>
                <c:pt idx="19">
                  <c:v>640</c:v>
                </c:pt>
                <c:pt idx="20">
                  <c:v>672</c:v>
                </c:pt>
                <c:pt idx="21">
                  <c:v>704</c:v>
                </c:pt>
                <c:pt idx="22">
                  <c:v>736</c:v>
                </c:pt>
                <c:pt idx="23">
                  <c:v>768</c:v>
                </c:pt>
                <c:pt idx="24">
                  <c:v>800</c:v>
                </c:pt>
                <c:pt idx="25">
                  <c:v>832</c:v>
                </c:pt>
                <c:pt idx="26">
                  <c:v>864</c:v>
                </c:pt>
                <c:pt idx="27">
                  <c:v>896</c:v>
                </c:pt>
                <c:pt idx="28">
                  <c:v>928</c:v>
                </c:pt>
                <c:pt idx="29">
                  <c:v>960</c:v>
                </c:pt>
                <c:pt idx="30">
                  <c:v>992</c:v>
                </c:pt>
                <c:pt idx="31">
                  <c:v>1024</c:v>
                </c:pt>
              </c:numCache>
            </c:numRef>
          </c:xVal>
          <c:yVal>
            <c:numRef>
              <c:f>'Performance Cliffs (2)'!$B$7:$AG$7</c:f>
              <c:numCache>
                <c:formatCode>General</c:formatCode>
                <c:ptCount val="32"/>
                <c:pt idx="0">
                  <c:v>1.1273474277528035</c:v>
                </c:pt>
                <c:pt idx="1">
                  <c:v>1</c:v>
                </c:pt>
                <c:pt idx="2">
                  <c:v>1.0186976268450811</c:v>
                </c:pt>
                <c:pt idx="3">
                  <c:v>1.0198135132514421</c:v>
                </c:pt>
                <c:pt idx="4">
                  <c:v>1.0208199223649539</c:v>
                </c:pt>
                <c:pt idx="5">
                  <c:v>1.0775244681749458</c:v>
                </c:pt>
                <c:pt idx="6">
                  <c:v>1.0771484918720904</c:v>
                </c:pt>
                <c:pt idx="7">
                  <c:v>1.0474806146993536</c:v>
                </c:pt>
                <c:pt idx="8">
                  <c:v>1.0947160002627407</c:v>
                </c:pt>
                <c:pt idx="9">
                  <c:v>1.0293528953616002</c:v>
                </c:pt>
                <c:pt idx="10">
                  <c:v>1.1306157941326365</c:v>
                </c:pt>
                <c:pt idx="11">
                  <c:v>1.100461524987407</c:v>
                </c:pt>
                <c:pt idx="12">
                  <c:v>1.0438309545481554</c:v>
                </c:pt>
                <c:pt idx="13">
                  <c:v>1.2090905252094875</c:v>
                </c:pt>
                <c:pt idx="14">
                  <c:v>1.1715643679563061</c:v>
                </c:pt>
                <c:pt idx="15">
                  <c:v>1.1338228532284833</c:v>
                </c:pt>
                <c:pt idx="16">
                  <c:v>1.1138496595256153</c:v>
                </c:pt>
                <c:pt idx="17">
                  <c:v>1.1004621505719345</c:v>
                </c:pt>
                <c:pt idx="18">
                  <c:v>1.0582805496385641</c:v>
                </c:pt>
                <c:pt idx="19">
                  <c:v>1.0330022427205383</c:v>
                </c:pt>
                <c:pt idx="20">
                  <c:v>1.5035541021141619</c:v>
                </c:pt>
                <c:pt idx="21">
                  <c:v>1.460101000622452</c:v>
                </c:pt>
                <c:pt idx="22">
                  <c:v>1.4071507439764024</c:v>
                </c:pt>
                <c:pt idx="23">
                  <c:v>1.367673857760842</c:v>
                </c:pt>
                <c:pt idx="24">
                  <c:v>1.3494715374678206</c:v>
                </c:pt>
                <c:pt idx="25">
                  <c:v>1.3160351390830789</c:v>
                </c:pt>
                <c:pt idx="26">
                  <c:v>1.2692442313286403</c:v>
                </c:pt>
                <c:pt idx="27">
                  <c:v>1.2563560952264738</c:v>
                </c:pt>
                <c:pt idx="28">
                  <c:v>1.2365924723413402</c:v>
                </c:pt>
                <c:pt idx="29">
                  <c:v>1.2029105320283575</c:v>
                </c:pt>
                <c:pt idx="30">
                  <c:v>1.1762745502829171</c:v>
                </c:pt>
                <c:pt idx="31">
                  <c:v>1.1561699838286397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FF3-4FEB-8292-AC647E0C30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8858112"/>
        <c:axId val="118860416"/>
      </c:scatterChart>
      <c:valAx>
        <c:axId val="118858112"/>
        <c:scaling>
          <c:orientation val="minMax"/>
          <c:max val="1100"/>
          <c:min val="0"/>
        </c:scaling>
        <c:delete val="0"/>
        <c:axPos val="b"/>
        <c:title>
          <c:tx>
            <c:rich>
              <a:bodyPr/>
              <a:lstStyle/>
              <a:p>
                <a:pPr>
                  <a:defRPr sz="2000"/>
                </a:pPr>
                <a:r>
                  <a:rPr lang="en-US" sz="2000"/>
                  <a:t>Threads/Block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400" b="1"/>
            </a:pPr>
            <a:endParaRPr lang="en-US"/>
          </a:p>
        </c:txPr>
        <c:crossAx val="118860416"/>
        <c:crosses val="autoZero"/>
        <c:crossBetween val="midCat"/>
        <c:majorUnit val="128"/>
      </c:valAx>
      <c:valAx>
        <c:axId val="118860416"/>
        <c:scaling>
          <c:orientation val="minMax"/>
          <c:min val="0.8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2400"/>
                </a:pPr>
                <a:r>
                  <a:rPr lang="en-US" sz="2400" dirty="0"/>
                  <a:t>Normalized Execution Time</a:t>
                </a:r>
              </a:p>
            </c:rich>
          </c:tx>
          <c:layout>
            <c:manualLayout>
              <c:xMode val="edge"/>
              <c:yMode val="edge"/>
              <c:x val="2.9099673405160089E-2"/>
              <c:y val="8.6368064852000589E-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400" b="1"/>
            </a:pPr>
            <a:endParaRPr lang="en-US"/>
          </a:p>
        </c:txPr>
        <c:crossAx val="118858112"/>
        <c:crossesAt val="0"/>
        <c:crossBetween val="midCat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>
          <a:latin typeface="Consolas" panose="020B0609020204030204" pitchFamily="49" charset="0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Portability!$A$35</c:f>
              <c:strCache>
                <c:ptCount val="1"/>
                <c:pt idx="0">
                  <c:v>Maxwell 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x"/>
            <c:size val="7"/>
            <c:spPr>
              <a:ln>
                <a:solidFill>
                  <a:schemeClr val="accent2"/>
                </a:solidFill>
              </a:ln>
            </c:spPr>
          </c:marker>
          <c:xVal>
            <c:numRef>
              <c:f>Portability!$B$34:$F$34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xVal>
          <c:yVal>
            <c:numRef>
              <c:f>Portability!$B$35:$F$35</c:f>
              <c:numCache>
                <c:formatCode>General</c:formatCode>
                <c:ptCount val="5"/>
                <c:pt idx="0">
                  <c:v>1.4946861149891399</c:v>
                </c:pt>
                <c:pt idx="1">
                  <c:v>1.2638700977286399</c:v>
                </c:pt>
                <c:pt idx="2">
                  <c:v>1.0024292760347899</c:v>
                </c:pt>
                <c:pt idx="3">
                  <c:v>1.00037889223232</c:v>
                </c:pt>
                <c:pt idx="4">
                  <c:v>1.32789806288509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507-4042-9477-CAD9F928FA88}"/>
            </c:ext>
          </c:extLst>
        </c:ser>
        <c:ser>
          <c:idx val="2"/>
          <c:order val="1"/>
          <c:tx>
            <c:strRef>
              <c:f>Portability!$A$37</c:f>
              <c:strCache>
                <c:ptCount val="1"/>
                <c:pt idx="0">
                  <c:v>Kepler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marker>
            <c:spPr>
              <a:ln>
                <a:solidFill>
                  <a:schemeClr val="tx1"/>
                </a:solidFill>
              </a:ln>
            </c:spPr>
          </c:marker>
          <c:xVal>
            <c:numRef>
              <c:f>Portability!$B$34:$F$34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xVal>
          <c:yVal>
            <c:numRef>
              <c:f>Portability!$B$37:$F$37</c:f>
              <c:numCache>
                <c:formatCode>General</c:formatCode>
                <c:ptCount val="5"/>
                <c:pt idx="0">
                  <c:v>1.8206151288445553</c:v>
                </c:pt>
                <c:pt idx="1">
                  <c:v>1.1275561097256859</c:v>
                </c:pt>
                <c:pt idx="2">
                  <c:v>1</c:v>
                </c:pt>
                <c:pt idx="3">
                  <c:v>1.012676641729011</c:v>
                </c:pt>
                <c:pt idx="4">
                  <c:v>1.1671654197838737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507-4042-9477-CAD9F928FA88}"/>
            </c:ext>
          </c:extLst>
        </c:ser>
        <c:ser>
          <c:idx val="1"/>
          <c:order val="2"/>
          <c:tx>
            <c:strRef>
              <c:f>Portability!$A$36</c:f>
              <c:strCache>
                <c:ptCount val="1"/>
                <c:pt idx="0">
                  <c:v>Fermi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star"/>
            <c:size val="7"/>
            <c:spPr>
              <a:ln>
                <a:solidFill>
                  <a:srgbClr val="00B050"/>
                </a:solidFill>
              </a:ln>
            </c:spPr>
          </c:marker>
          <c:xVal>
            <c:numRef>
              <c:f>Portability!$B$34:$F$34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xVal>
          <c:yVal>
            <c:numRef>
              <c:f>Portability!$B$36:$F$36</c:f>
              <c:numCache>
                <c:formatCode>General</c:formatCode>
                <c:ptCount val="5"/>
                <c:pt idx="0">
                  <c:v>3.1634441257766204</c:v>
                </c:pt>
                <c:pt idx="1">
                  <c:v>2.2678467331782959</c:v>
                </c:pt>
                <c:pt idx="2">
                  <c:v>1.6901408034207006</c:v>
                </c:pt>
                <c:pt idx="3">
                  <c:v>1</c:v>
                </c:pt>
                <c:pt idx="4">
                  <c:v>1.9047266479124789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507-4042-9477-CAD9F928FA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2774656"/>
        <c:axId val="122776960"/>
      </c:scatterChart>
      <c:valAx>
        <c:axId val="122774656"/>
        <c:scaling>
          <c:orientation val="minMax"/>
          <c:max val="520"/>
          <c:min val="0"/>
        </c:scaling>
        <c:delete val="0"/>
        <c:axPos val="b"/>
        <c:title>
          <c:tx>
            <c:rich>
              <a:bodyPr/>
              <a:lstStyle/>
              <a:p>
                <a:pPr>
                  <a:defRPr sz="2400"/>
                </a:pPr>
                <a:r>
                  <a:rPr lang="en-US" sz="2400" dirty="0"/>
                  <a:t>Threads/Block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400" b="1"/>
            </a:pPr>
            <a:endParaRPr lang="en-US"/>
          </a:p>
        </c:txPr>
        <c:crossAx val="122776960"/>
        <c:crosses val="autoZero"/>
        <c:crossBetween val="midCat"/>
        <c:majorUnit val="128"/>
      </c:valAx>
      <c:valAx>
        <c:axId val="122776960"/>
        <c:scaling>
          <c:orientation val="minMax"/>
          <c:max val="2.5"/>
          <c:min val="0.8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2400"/>
                </a:pPr>
                <a:r>
                  <a:rPr lang="en-US" sz="2400" dirty="0"/>
                  <a:t>Normalized Execution Time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800" b="1"/>
            </a:pPr>
            <a:endParaRPr lang="en-US"/>
          </a:p>
        </c:txPr>
        <c:crossAx val="122774656"/>
        <c:crosses val="autoZero"/>
        <c:crossBetween val="midCat"/>
        <c:majorUnit val="0.2"/>
      </c:valAx>
    </c:plotArea>
    <c:legend>
      <c:legendPos val="t"/>
      <c:layout>
        <c:manualLayout>
          <c:xMode val="edge"/>
          <c:yMode val="edge"/>
          <c:x val="0.24080751059810135"/>
          <c:y val="6.9711874302872151E-2"/>
          <c:w val="0.67136143276208116"/>
          <c:h val="9.7288498066895726E-2"/>
        </c:manualLayout>
      </c:layout>
      <c:overlay val="0"/>
      <c:txPr>
        <a:bodyPr/>
        <a:lstStyle/>
        <a:p>
          <a:pPr>
            <a:defRPr sz="2400" b="1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>
          <a:latin typeface="Consolas" panose="020B0609020204030204" pitchFamily="49" charset="0"/>
        </a:defRPr>
      </a:pPr>
      <a:endParaRPr lang="en-US"/>
    </a:p>
  </c:tx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792975106253795"/>
          <c:y val="0.24397346732436656"/>
          <c:w val="0.60542774741955074"/>
          <c:h val="0.47446510820388699"/>
        </c:manualLayout>
      </c:layout>
      <c:scatterChart>
        <c:scatterStyle val="lineMarker"/>
        <c:varyColors val="0"/>
        <c:ser>
          <c:idx val="0"/>
          <c:order val="0"/>
          <c:tx>
            <c:strRef>
              <c:f>DCT!$A$1</c:f>
              <c:strCache>
                <c:ptCount val="1"/>
                <c:pt idx="0">
                  <c:v>Baseline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marker>
            <c:symbol val="x"/>
            <c:size val="7"/>
            <c:spPr>
              <a:ln>
                <a:solidFill>
                  <a:schemeClr val="tx1"/>
                </a:solidFill>
              </a:ln>
            </c:spPr>
          </c:marker>
          <c:xVal>
            <c:numRef>
              <c:f>MST!$A$3:$A$9</c:f>
              <c:numCache>
                <c:formatCode>General</c:formatCode>
                <c:ptCount val="7"/>
                <c:pt idx="0">
                  <c:v>256</c:v>
                </c:pt>
                <c:pt idx="1">
                  <c:v>384</c:v>
                </c:pt>
                <c:pt idx="2">
                  <c:v>512</c:v>
                </c:pt>
                <c:pt idx="3">
                  <c:v>640</c:v>
                </c:pt>
                <c:pt idx="4">
                  <c:v>768</c:v>
                </c:pt>
                <c:pt idx="5">
                  <c:v>896</c:v>
                </c:pt>
                <c:pt idx="6">
                  <c:v>1024</c:v>
                </c:pt>
              </c:numCache>
            </c:numRef>
          </c:xVal>
          <c:yVal>
            <c:numRef>
              <c:f>MST!$Q$3:$Q$9</c:f>
              <c:numCache>
                <c:formatCode>General</c:formatCode>
                <c:ptCount val="7"/>
                <c:pt idx="0">
                  <c:v>1.1847336960587154</c:v>
                </c:pt>
                <c:pt idx="1">
                  <c:v>1.1937048744133945</c:v>
                </c:pt>
                <c:pt idx="2">
                  <c:v>1.7726285555670269</c:v>
                </c:pt>
                <c:pt idx="3">
                  <c:v>1.4628241515508766</c:v>
                </c:pt>
                <c:pt idx="4">
                  <c:v>1.2760800312073242</c:v>
                </c:pt>
                <c:pt idx="5">
                  <c:v>1.2203426870816638</c:v>
                </c:pt>
                <c:pt idx="6">
                  <c:v>1.1911297137865526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F90-450E-A4A0-21564A2BD1FC}"/>
            </c:ext>
          </c:extLst>
        </c:ser>
        <c:ser>
          <c:idx val="1"/>
          <c:order val="1"/>
          <c:tx>
            <c:strRef>
              <c:f>MST!$A$12</c:f>
              <c:strCache>
                <c:ptCount val="1"/>
                <c:pt idx="0">
                  <c:v>WLM</c:v>
                </c:pt>
              </c:strCache>
            </c:strRef>
          </c:tx>
          <c:spPr>
            <a:ln>
              <a:solidFill>
                <a:srgbClr val="C00000"/>
              </a:solidFill>
            </a:ln>
          </c:spPr>
          <c:marker>
            <c:spPr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C00000"/>
                </a:solidFill>
              </a:ln>
            </c:spPr>
          </c:marker>
          <c:xVal>
            <c:numRef>
              <c:f>MST!$A$3:$A$9</c:f>
              <c:numCache>
                <c:formatCode>General</c:formatCode>
                <c:ptCount val="7"/>
                <c:pt idx="0">
                  <c:v>256</c:v>
                </c:pt>
                <c:pt idx="1">
                  <c:v>384</c:v>
                </c:pt>
                <c:pt idx="2">
                  <c:v>512</c:v>
                </c:pt>
                <c:pt idx="3">
                  <c:v>640</c:v>
                </c:pt>
                <c:pt idx="4">
                  <c:v>768</c:v>
                </c:pt>
                <c:pt idx="5">
                  <c:v>896</c:v>
                </c:pt>
                <c:pt idx="6">
                  <c:v>1024</c:v>
                </c:pt>
              </c:numCache>
            </c:numRef>
          </c:xVal>
          <c:yVal>
            <c:numRef>
              <c:f>MST!$Q$14:$Q$20</c:f>
              <c:numCache>
                <c:formatCode>General</c:formatCode>
                <c:ptCount val="7"/>
                <c:pt idx="0">
                  <c:v>1.0357153234266978</c:v>
                </c:pt>
                <c:pt idx="1">
                  <c:v>0.98572302016173652</c:v>
                </c:pt>
                <c:pt idx="2">
                  <c:v>1.1048616782344369</c:v>
                </c:pt>
                <c:pt idx="3">
                  <c:v>0.99148877111270062</c:v>
                </c:pt>
                <c:pt idx="4">
                  <c:v>0.9399357925380617</c:v>
                </c:pt>
                <c:pt idx="5">
                  <c:v>0.93229160548947221</c:v>
                </c:pt>
                <c:pt idx="6">
                  <c:v>1.6175430538048146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F90-450E-A4A0-21564A2BD1FC}"/>
            </c:ext>
          </c:extLst>
        </c:ser>
        <c:ser>
          <c:idx val="2"/>
          <c:order val="2"/>
          <c:tx>
            <c:strRef>
              <c:f>MST!$A$23</c:f>
              <c:strCache>
                <c:ptCount val="1"/>
                <c:pt idx="0">
                  <c:v>Zorua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pPr>
              <a:solidFill>
                <a:schemeClr val="tx1">
                  <a:lumMod val="85000"/>
                  <a:lumOff val="15000"/>
                </a:schemeClr>
              </a:solidFill>
              <a:ln>
                <a:solidFill>
                  <a:schemeClr val="accent1"/>
                </a:solidFill>
              </a:ln>
            </c:spPr>
          </c:marker>
          <c:dPt>
            <c:idx val="5"/>
            <c:marker>
              <c:spPr>
                <a:solidFill>
                  <a:schemeClr val="tx1">
                    <a:lumMod val="85000"/>
                    <a:lumOff val="15000"/>
                  </a:schemeClr>
                </a:solidFill>
                <a:ln>
                  <a:solidFill>
                    <a:schemeClr val="accent2"/>
                  </a:solidFill>
                </a:ln>
              </c:spPr>
            </c:marker>
            <c:bubble3D val="0"/>
            <c:spPr>
              <a:ln>
                <a:solidFill>
                  <a:schemeClr val="accent2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BF90-450E-A4A0-21564A2BD1FC}"/>
              </c:ext>
            </c:extLst>
          </c:dPt>
          <c:xVal>
            <c:numRef>
              <c:f>MST!$A$14:$A$20</c:f>
              <c:numCache>
                <c:formatCode>General</c:formatCode>
                <c:ptCount val="7"/>
                <c:pt idx="0">
                  <c:v>256</c:v>
                </c:pt>
                <c:pt idx="1">
                  <c:v>384</c:v>
                </c:pt>
                <c:pt idx="2">
                  <c:v>512</c:v>
                </c:pt>
                <c:pt idx="3">
                  <c:v>640</c:v>
                </c:pt>
                <c:pt idx="4">
                  <c:v>768</c:v>
                </c:pt>
                <c:pt idx="5">
                  <c:v>896</c:v>
                </c:pt>
                <c:pt idx="6">
                  <c:v>1024</c:v>
                </c:pt>
              </c:numCache>
            </c:numRef>
          </c:xVal>
          <c:yVal>
            <c:numRef>
              <c:f>MST!$Q$25:$Q$31</c:f>
              <c:numCache>
                <c:formatCode>General</c:formatCode>
                <c:ptCount val="7"/>
                <c:pt idx="0">
                  <c:v>1.0135524357848105</c:v>
                </c:pt>
                <c:pt idx="1">
                  <c:v>0.94519739188869223</c:v>
                </c:pt>
                <c:pt idx="2">
                  <c:v>0.9478198457067365</c:v>
                </c:pt>
                <c:pt idx="3">
                  <c:v>0.93530322354100504</c:v>
                </c:pt>
                <c:pt idx="4">
                  <c:v>0.92632555396400396</c:v>
                </c:pt>
                <c:pt idx="5">
                  <c:v>0.92953561795509188</c:v>
                </c:pt>
                <c:pt idx="6">
                  <c:v>0.92325180564167586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F90-450E-A4A0-21564A2BD1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2854784"/>
        <c:axId val="122861056"/>
      </c:scatterChart>
      <c:valAx>
        <c:axId val="122854784"/>
        <c:scaling>
          <c:orientation val="minMax"/>
          <c:max val="1100"/>
          <c:min val="256"/>
        </c:scaling>
        <c:delete val="0"/>
        <c:axPos val="b"/>
        <c:title>
          <c:tx>
            <c:rich>
              <a:bodyPr/>
              <a:lstStyle/>
              <a:p>
                <a:pPr>
                  <a:defRPr sz="2000">
                    <a:latin typeface="Consolas" panose="020B0609020204030204" pitchFamily="49" charset="0"/>
                  </a:defRPr>
                </a:pPr>
                <a:r>
                  <a:rPr lang="en-US" sz="2000" dirty="0">
                    <a:latin typeface="Consolas" panose="020B0609020204030204" pitchFamily="49" charset="0"/>
                  </a:rPr>
                  <a:t>Threads/Block</a:t>
                </a:r>
              </a:p>
            </c:rich>
          </c:tx>
          <c:layout>
            <c:manualLayout>
              <c:xMode val="edge"/>
              <c:yMode val="edge"/>
              <c:x val="0.38416712204007286"/>
              <c:y val="0.8428275259277135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000">
                <a:latin typeface="Consolas" panose="020B0609020204030204" pitchFamily="49" charset="0"/>
              </a:defRPr>
            </a:pPr>
            <a:endParaRPr lang="en-US"/>
          </a:p>
        </c:txPr>
        <c:crossAx val="122861056"/>
        <c:crosses val="autoZero"/>
        <c:crossBetween val="midCat"/>
        <c:majorUnit val="256"/>
      </c:valAx>
      <c:valAx>
        <c:axId val="122861056"/>
        <c:scaling>
          <c:orientation val="minMax"/>
          <c:min val="0.5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2400"/>
                </a:pPr>
                <a:r>
                  <a:rPr lang="en-US" sz="2400" dirty="0">
                    <a:latin typeface="Consolas" panose="020B0609020204030204" pitchFamily="49" charset="0"/>
                  </a:rPr>
                  <a:t>Normalized Execution Time</a:t>
                </a:r>
              </a:p>
            </c:rich>
          </c:tx>
          <c:layout>
            <c:manualLayout>
              <c:xMode val="edge"/>
              <c:yMode val="edge"/>
              <c:x val="2.1303589548452562E-2"/>
              <c:y val="0.1179470823780460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2400" b="1">
                <a:latin typeface="Consolas" panose="020B0609020204030204" pitchFamily="49" charset="0"/>
              </a:defRPr>
            </a:pPr>
            <a:endParaRPr lang="en-US"/>
          </a:p>
        </c:txPr>
        <c:crossAx val="122854784"/>
        <c:crosses val="autoZero"/>
        <c:crossBetween val="midCat"/>
        <c:majorUnit val="0.5"/>
      </c:valAx>
    </c:plotArea>
    <c:legend>
      <c:legendPos val="t"/>
      <c:layout>
        <c:manualLayout>
          <c:xMode val="edge"/>
          <c:yMode val="edge"/>
          <c:x val="0.21301168791742561"/>
          <c:y val="7.309535301701417E-2"/>
          <c:w val="0.65494201578627809"/>
          <c:h val="8.5254228138475899E-2"/>
        </c:manualLayout>
      </c:layout>
      <c:overlay val="0"/>
      <c:txPr>
        <a:bodyPr/>
        <a:lstStyle/>
        <a:p>
          <a:pPr>
            <a:defRPr sz="2400" b="1">
              <a:latin typeface="Consolas" panose="020B0609020204030204" pitchFamily="49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200">
          <a:latin typeface="+mn-lt"/>
          <a:cs typeface="Times New Roman" panose="02020603050405020304" pitchFamily="18" charset="0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3906124093473"/>
          <c:y val="0.22022149579018105"/>
          <c:w val="0.77403790625839375"/>
          <c:h val="0.55738045069508779"/>
        </c:manualLayout>
      </c:layout>
      <c:scatterChart>
        <c:scatterStyle val="lineMarker"/>
        <c:varyColors val="0"/>
        <c:ser>
          <c:idx val="0"/>
          <c:order val="0"/>
          <c:tx>
            <c:strRef>
              <c:f>DCT!$A$1</c:f>
              <c:strCache>
                <c:ptCount val="1"/>
                <c:pt idx="0">
                  <c:v>Baseline</c:v>
                </c:pt>
              </c:strCache>
            </c:strRef>
          </c:tx>
          <c:marker>
            <c:symbol val="x"/>
            <c:size val="7"/>
            <c:spPr>
              <a:ln>
                <a:solidFill>
                  <a:schemeClr val="bg1">
                    <a:lumMod val="50000"/>
                  </a:schemeClr>
                </a:solidFill>
              </a:ln>
            </c:spPr>
          </c:marker>
          <c:xVal>
            <c:numRef>
              <c:f>NQU!$A$35:$A$42</c:f>
              <c:numCache>
                <c:formatCode>General</c:formatCode>
                <c:ptCount val="8"/>
                <c:pt idx="0">
                  <c:v>10496</c:v>
                </c:pt>
                <c:pt idx="1">
                  <c:v>15744</c:v>
                </c:pt>
                <c:pt idx="2">
                  <c:v>20992</c:v>
                </c:pt>
                <c:pt idx="3">
                  <c:v>26240</c:v>
                </c:pt>
                <c:pt idx="4">
                  <c:v>31488</c:v>
                </c:pt>
                <c:pt idx="5">
                  <c:v>36736</c:v>
                </c:pt>
                <c:pt idx="6">
                  <c:v>41984</c:v>
                </c:pt>
                <c:pt idx="7">
                  <c:v>47232</c:v>
                </c:pt>
              </c:numCache>
            </c:numRef>
          </c:xVal>
          <c:yVal>
            <c:numRef>
              <c:f>NQU!$G$3:$G$10</c:f>
              <c:numCache>
                <c:formatCode>General</c:formatCode>
                <c:ptCount val="8"/>
                <c:pt idx="0">
                  <c:v>1.0836988880657039</c:v>
                </c:pt>
                <c:pt idx="1">
                  <c:v>1</c:v>
                </c:pt>
                <c:pt idx="2">
                  <c:v>1.0834280204443412</c:v>
                </c:pt>
                <c:pt idx="3">
                  <c:v>1.6459327463886</c:v>
                </c:pt>
                <c:pt idx="4">
                  <c:v>1.3872556243422971</c:v>
                </c:pt>
                <c:pt idx="5">
                  <c:v>1.2480175135038307</c:v>
                </c:pt>
                <c:pt idx="6">
                  <c:v>1.1080390150310262</c:v>
                </c:pt>
                <c:pt idx="7">
                  <c:v>1.0507067583750589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076-4FCB-8206-7FC5A5FC099A}"/>
            </c:ext>
          </c:extLst>
        </c:ser>
        <c:ser>
          <c:idx val="1"/>
          <c:order val="1"/>
          <c:tx>
            <c:strRef>
              <c:f>NQU!$A$13</c:f>
              <c:strCache>
                <c:ptCount val="1"/>
                <c:pt idx="0">
                  <c:v>WLM</c:v>
                </c:pt>
              </c:strCache>
            </c:strRef>
          </c:tx>
          <c:spPr>
            <a:ln>
              <a:solidFill>
                <a:srgbClr val="002060"/>
              </a:solidFill>
            </a:ln>
          </c:spPr>
          <c:marker>
            <c:spPr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rgbClr val="002060"/>
                </a:solidFill>
              </a:ln>
            </c:spPr>
          </c:marker>
          <c:xVal>
            <c:numRef>
              <c:f>NQU!$A$35:$A$42</c:f>
              <c:numCache>
                <c:formatCode>General</c:formatCode>
                <c:ptCount val="8"/>
                <c:pt idx="0">
                  <c:v>10496</c:v>
                </c:pt>
                <c:pt idx="1">
                  <c:v>15744</c:v>
                </c:pt>
                <c:pt idx="2">
                  <c:v>20992</c:v>
                </c:pt>
                <c:pt idx="3">
                  <c:v>26240</c:v>
                </c:pt>
                <c:pt idx="4">
                  <c:v>31488</c:v>
                </c:pt>
                <c:pt idx="5">
                  <c:v>36736</c:v>
                </c:pt>
                <c:pt idx="6">
                  <c:v>41984</c:v>
                </c:pt>
                <c:pt idx="7">
                  <c:v>47232</c:v>
                </c:pt>
              </c:numCache>
            </c:numRef>
          </c:xVal>
          <c:yVal>
            <c:numRef>
              <c:f>NQU!$G$14:$G$21</c:f>
              <c:numCache>
                <c:formatCode>General</c:formatCode>
                <c:ptCount val="8"/>
                <c:pt idx="0">
                  <c:v>1.0836988880657039</c:v>
                </c:pt>
                <c:pt idx="1">
                  <c:v>1</c:v>
                </c:pt>
                <c:pt idx="2">
                  <c:v>1.0834280204443412</c:v>
                </c:pt>
                <c:pt idx="3">
                  <c:v>1.6459327463886</c:v>
                </c:pt>
                <c:pt idx="4">
                  <c:v>1.3872556243422971</c:v>
                </c:pt>
                <c:pt idx="5">
                  <c:v>1.2480175135038307</c:v>
                </c:pt>
                <c:pt idx="6">
                  <c:v>1.1080390150310262</c:v>
                </c:pt>
                <c:pt idx="7">
                  <c:v>1.0507067583750589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076-4FCB-8206-7FC5A5FC099A}"/>
            </c:ext>
          </c:extLst>
        </c:ser>
        <c:ser>
          <c:idx val="2"/>
          <c:order val="2"/>
          <c:tx>
            <c:strRef>
              <c:f>NQU!$A$23</c:f>
              <c:strCache>
                <c:ptCount val="1"/>
                <c:pt idx="0">
                  <c:v>Zorua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pPr>
              <a:solidFill>
                <a:schemeClr val="tx1">
                  <a:lumMod val="85000"/>
                  <a:lumOff val="15000"/>
                </a:schemeClr>
              </a:solidFill>
              <a:ln>
                <a:solidFill>
                  <a:schemeClr val="accent1"/>
                </a:solidFill>
              </a:ln>
            </c:spPr>
          </c:marker>
          <c:xVal>
            <c:numRef>
              <c:f>NQU!$A$35:$A$42</c:f>
              <c:numCache>
                <c:formatCode>General</c:formatCode>
                <c:ptCount val="8"/>
                <c:pt idx="0">
                  <c:v>10496</c:v>
                </c:pt>
                <c:pt idx="1">
                  <c:v>15744</c:v>
                </c:pt>
                <c:pt idx="2">
                  <c:v>20992</c:v>
                </c:pt>
                <c:pt idx="3">
                  <c:v>26240</c:v>
                </c:pt>
                <c:pt idx="4">
                  <c:v>31488</c:v>
                </c:pt>
                <c:pt idx="5">
                  <c:v>36736</c:v>
                </c:pt>
                <c:pt idx="6">
                  <c:v>41984</c:v>
                </c:pt>
                <c:pt idx="7">
                  <c:v>47232</c:v>
                </c:pt>
              </c:numCache>
            </c:numRef>
          </c:xVal>
          <c:yVal>
            <c:numRef>
              <c:f>NQU!$G$24:$G$31</c:f>
              <c:numCache>
                <c:formatCode>General</c:formatCode>
                <c:ptCount val="8"/>
                <c:pt idx="0">
                  <c:v>1.0836988880657039</c:v>
                </c:pt>
                <c:pt idx="1">
                  <c:v>1</c:v>
                </c:pt>
                <c:pt idx="2">
                  <c:v>0.99698959874101711</c:v>
                </c:pt>
                <c:pt idx="3">
                  <c:v>1.2202329533640504</c:v>
                </c:pt>
                <c:pt idx="4">
                  <c:v>1.1299512346958953</c:v>
                </c:pt>
                <c:pt idx="5">
                  <c:v>1.1467626463013711</c:v>
                </c:pt>
                <c:pt idx="6">
                  <c:v>1.0250618878802709</c:v>
                </c:pt>
                <c:pt idx="7">
                  <c:v>0.96894871576239838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D076-4FCB-8206-7FC5A5FC09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3219968"/>
        <c:axId val="123222272"/>
      </c:scatterChart>
      <c:valAx>
        <c:axId val="123219968"/>
        <c:scaling>
          <c:orientation val="minMax"/>
          <c:max val="50000"/>
          <c:min val="9000"/>
        </c:scaling>
        <c:delete val="0"/>
        <c:axPos val="b"/>
        <c:title>
          <c:tx>
            <c:rich>
              <a:bodyPr/>
              <a:lstStyle/>
              <a:p>
                <a:pPr>
                  <a:defRPr sz="1100"/>
                </a:pPr>
                <a:r>
                  <a:rPr lang="en-US" sz="2000" dirty="0">
                    <a:latin typeface="Consolas" panose="020B0609020204030204" pitchFamily="49" charset="0"/>
                  </a:rPr>
                  <a:t>Scratchpad/Block</a:t>
                </a:r>
                <a:endParaRPr lang="en-US" sz="1100" dirty="0">
                  <a:latin typeface="Consolas" panose="020B0609020204030204" pitchFamily="49" charset="0"/>
                </a:endParaRPr>
              </a:p>
            </c:rich>
          </c:tx>
          <c:layout>
            <c:manualLayout>
              <c:xMode val="edge"/>
              <c:yMode val="edge"/>
              <c:x val="0.37074805264571581"/>
              <c:y val="0.9212434897498988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2000">
                <a:latin typeface="Consolas" panose="020B0609020204030204" pitchFamily="49" charset="0"/>
              </a:defRPr>
            </a:pPr>
            <a:endParaRPr lang="en-US"/>
          </a:p>
        </c:txPr>
        <c:crossAx val="123222272"/>
        <c:crosses val="autoZero"/>
        <c:crossBetween val="midCat"/>
      </c:valAx>
      <c:valAx>
        <c:axId val="123222272"/>
        <c:scaling>
          <c:orientation val="minMax"/>
          <c:min val="0.5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2400" b="1">
                <a:latin typeface="Consolas" panose="020B0609020204030204" pitchFamily="49" charset="0"/>
              </a:defRPr>
            </a:pPr>
            <a:endParaRPr lang="en-US"/>
          </a:p>
        </c:txPr>
        <c:crossAx val="123219968"/>
        <c:crosses val="autoZero"/>
        <c:crossBetween val="midCat"/>
        <c:majorUnit val="0.5"/>
      </c:valAx>
    </c:plotArea>
    <c:legend>
      <c:legendPos val="t"/>
      <c:overlay val="0"/>
      <c:txPr>
        <a:bodyPr/>
        <a:lstStyle/>
        <a:p>
          <a:pPr>
            <a:defRPr sz="2400" b="1">
              <a:latin typeface="Consolas" panose="020B0609020204030204" pitchFamily="49" charset="0"/>
            </a:defRPr>
          </a:pPr>
          <a:endParaRPr lang="en-US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0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572724061651568"/>
          <c:y val="0.12632707622298067"/>
          <c:w val="0.81243676493918959"/>
          <c:h val="0.712287508316699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Portability!$B$52</c:f>
              <c:strCache>
                <c:ptCount val="1"/>
                <c:pt idx="0">
                  <c:v>Baseline</c:v>
                </c:pt>
              </c:strCache>
            </c:strRef>
          </c:tx>
          <c:spPr>
            <a:solidFill>
              <a:schemeClr val="tx1"/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strRef>
              <c:f>Portability!$A$53:$A$61</c:f>
              <c:strCache>
                <c:ptCount val="9"/>
                <c:pt idx="0">
                  <c:v>BH</c:v>
                </c:pt>
                <c:pt idx="1">
                  <c:v>DCT</c:v>
                </c:pt>
                <c:pt idx="2">
                  <c:v>MST</c:v>
                </c:pt>
                <c:pt idx="3">
                  <c:v>NQU</c:v>
                </c:pt>
                <c:pt idx="4">
                  <c:v>RD</c:v>
                </c:pt>
                <c:pt idx="5">
                  <c:v>SLA</c:v>
                </c:pt>
                <c:pt idx="6">
                  <c:v>SP</c:v>
                </c:pt>
                <c:pt idx="7">
                  <c:v>SSSP</c:v>
                </c:pt>
                <c:pt idx="8">
                  <c:v>AVG</c:v>
                </c:pt>
              </c:strCache>
            </c:strRef>
          </c:cat>
          <c:val>
            <c:numRef>
              <c:f>Portability!$B$53:$B$61</c:f>
              <c:numCache>
                <c:formatCode>0.00</c:formatCode>
                <c:ptCount val="9"/>
                <c:pt idx="0">
                  <c:v>0</c:v>
                </c:pt>
                <c:pt idx="1">
                  <c:v>1.0550617024211855</c:v>
                </c:pt>
                <c:pt idx="2">
                  <c:v>1.2699817258798654</c:v>
                </c:pt>
                <c:pt idx="3">
                  <c:v>0.3750058317792857</c:v>
                </c:pt>
                <c:pt idx="4">
                  <c:v>0.33201837739977469</c:v>
                </c:pt>
                <c:pt idx="5">
                  <c:v>0.42802189916690003</c:v>
                </c:pt>
                <c:pt idx="6">
                  <c:v>0.6047419338546578</c:v>
                </c:pt>
                <c:pt idx="7">
                  <c:v>0.1475807368731763</c:v>
                </c:pt>
                <c:pt idx="8">
                  <c:v>0.52655152592185572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02-4C40-A763-2086D97ACFB8}"/>
            </c:ext>
          </c:extLst>
        </c:ser>
        <c:ser>
          <c:idx val="1"/>
          <c:order val="1"/>
          <c:tx>
            <c:strRef>
              <c:f>Portability!$C$52</c:f>
              <c:strCache>
                <c:ptCount val="1"/>
                <c:pt idx="0">
                  <c:v>WLM</c:v>
                </c:pt>
              </c:strCache>
            </c:strRef>
          </c:tx>
          <c:spPr>
            <a:solidFill>
              <a:srgbClr val="C00000"/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strRef>
              <c:f>Portability!$A$53:$A$61</c:f>
              <c:strCache>
                <c:ptCount val="9"/>
                <c:pt idx="0">
                  <c:v>BH</c:v>
                </c:pt>
                <c:pt idx="1">
                  <c:v>DCT</c:v>
                </c:pt>
                <c:pt idx="2">
                  <c:v>MST</c:v>
                </c:pt>
                <c:pt idx="3">
                  <c:v>NQU</c:v>
                </c:pt>
                <c:pt idx="4">
                  <c:v>RD</c:v>
                </c:pt>
                <c:pt idx="5">
                  <c:v>SLA</c:v>
                </c:pt>
                <c:pt idx="6">
                  <c:v>SP</c:v>
                </c:pt>
                <c:pt idx="7">
                  <c:v>SSSP</c:v>
                </c:pt>
                <c:pt idx="8">
                  <c:v>AVG</c:v>
                </c:pt>
              </c:strCache>
            </c:strRef>
          </c:cat>
          <c:val>
            <c:numRef>
              <c:f>Portability!$C$53:$C$61</c:f>
              <c:numCache>
                <c:formatCode>0.00</c:formatCode>
                <c:ptCount val="9"/>
                <c:pt idx="0">
                  <c:v>0.3955055691624263</c:v>
                </c:pt>
                <c:pt idx="1">
                  <c:v>0.84102258164302457</c:v>
                </c:pt>
                <c:pt idx="2">
                  <c:v>0.9645302012990371</c:v>
                </c:pt>
                <c:pt idx="3">
                  <c:v>0.3750058317792857</c:v>
                </c:pt>
                <c:pt idx="4">
                  <c:v>0.49632758091936369</c:v>
                </c:pt>
                <c:pt idx="5">
                  <c:v>0.44483278841209639</c:v>
                </c:pt>
                <c:pt idx="6">
                  <c:v>0.43186359318101042</c:v>
                </c:pt>
                <c:pt idx="7">
                  <c:v>0.13521107324065973</c:v>
                </c:pt>
                <c:pt idx="8">
                  <c:v>0.51053740245461299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202-4C40-A763-2086D97ACFB8}"/>
            </c:ext>
          </c:extLst>
        </c:ser>
        <c:ser>
          <c:idx val="2"/>
          <c:order val="2"/>
          <c:tx>
            <c:strRef>
              <c:f>Portability!$D$52</c:f>
              <c:strCache>
                <c:ptCount val="1"/>
                <c:pt idx="0">
                  <c:v>Zorua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strRef>
              <c:f>Portability!$A$53:$A$61</c:f>
              <c:strCache>
                <c:ptCount val="9"/>
                <c:pt idx="0">
                  <c:v>BH</c:v>
                </c:pt>
                <c:pt idx="1">
                  <c:v>DCT</c:v>
                </c:pt>
                <c:pt idx="2">
                  <c:v>MST</c:v>
                </c:pt>
                <c:pt idx="3">
                  <c:v>NQU</c:v>
                </c:pt>
                <c:pt idx="4">
                  <c:v>RD</c:v>
                </c:pt>
                <c:pt idx="5">
                  <c:v>SLA</c:v>
                </c:pt>
                <c:pt idx="6">
                  <c:v>SP</c:v>
                </c:pt>
                <c:pt idx="7">
                  <c:v>SSSP</c:v>
                </c:pt>
                <c:pt idx="8">
                  <c:v>AVG</c:v>
                </c:pt>
              </c:strCache>
            </c:strRef>
          </c:cat>
          <c:val>
            <c:numRef>
              <c:f>Portability!$D$53:$D$61</c:f>
              <c:numCache>
                <c:formatCode>0.00</c:formatCode>
                <c:ptCount val="9"/>
                <c:pt idx="0">
                  <c:v>6.9790029193801839E-2</c:v>
                </c:pt>
                <c:pt idx="1">
                  <c:v>0.28084457179847222</c:v>
                </c:pt>
                <c:pt idx="2">
                  <c:v>0.36067595452935941</c:v>
                </c:pt>
                <c:pt idx="3">
                  <c:v>0.29141513581058875</c:v>
                </c:pt>
                <c:pt idx="4">
                  <c:v>0.18456148126374972</c:v>
                </c:pt>
                <c:pt idx="5">
                  <c:v>0.20649517667328343</c:v>
                </c:pt>
                <c:pt idx="6">
                  <c:v>0.43186359318101042</c:v>
                </c:pt>
                <c:pt idx="7">
                  <c:v>8.4952274417946283E-2</c:v>
                </c:pt>
                <c:pt idx="8" formatCode="0.000">
                  <c:v>0.23882477710852651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202-4C40-A763-2086D97ACF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2340480"/>
        <c:axId val="122342016"/>
      </c:barChart>
      <c:catAx>
        <c:axId val="122340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ysClr val="windowText" lastClr="000000"/>
                </a:solidFill>
                <a:latin typeface="Consolas" panose="020B0609020204030204" pitchFamily="49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22342016"/>
        <c:crosses val="autoZero"/>
        <c:auto val="1"/>
        <c:lblAlgn val="ctr"/>
        <c:lblOffset val="100"/>
        <c:noMultiLvlLbl val="0"/>
      </c:catAx>
      <c:valAx>
        <c:axId val="122342016"/>
        <c:scaling>
          <c:orientation val="minMax"/>
          <c:max val="1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2400">
                    <a:latin typeface="Consolas" panose="020B0609020204030204" pitchFamily="49" charset="0"/>
                  </a:rPr>
                  <a:t>Maximum Porting Performance Loss </a:t>
                </a:r>
              </a:p>
            </c:rich>
          </c:tx>
          <c:layout>
            <c:manualLayout>
              <c:xMode val="edge"/>
              <c:yMode val="edge"/>
              <c:x val="1.3695722615851122E-2"/>
              <c:y val="0.2021545701889844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ysClr val="windowText" lastClr="000000"/>
                  </a:solidFill>
                  <a:latin typeface="Consolas" panose="020B0609020204030204" pitchFamily="49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ysClr val="windowText" lastClr="000000"/>
                </a:solidFill>
                <a:latin typeface="Consolas" panose="020B0609020204030204" pitchFamily="49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22340480"/>
        <c:crosses val="autoZero"/>
        <c:crossBetween val="between"/>
        <c:majorUnit val="0.5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9756857449464341"/>
          <c:y val="2.0539438756162307E-2"/>
          <c:w val="0.4896729680941781"/>
          <c:h val="0.1277673324945692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baseline="0">
              <a:solidFill>
                <a:sysClr val="windowText" lastClr="000000"/>
              </a:solidFill>
              <a:latin typeface="Consolas" panose="020B0609020204030204" pitchFamily="49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200" b="1">
          <a:solidFill>
            <a:sysClr val="windowText" lastClr="000000"/>
          </a:solidFill>
          <a:latin typeface="+mn-lt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0.19659</cdr:x>
      <cdr:y>0.14033</cdr:y>
    </cdr:from>
    <cdr:to>
      <cdr:x>0.42247</cdr:x>
      <cdr:y>0.48198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905158" y="616743"/>
          <a:ext cx="2189015" cy="150149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 b="1" dirty="0">
            <a:latin typeface="Consolas" panose="020B0609020204030204" pitchFamily="49" charset="0"/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0.88593</cdr:x>
      <cdr:y>0.17913</cdr:y>
    </cdr:from>
    <cdr:to>
      <cdr:x>0.88994</cdr:x>
      <cdr:y>0.84163</cdr:y>
    </cdr:to>
    <cdr:cxnSp macro="">
      <cdr:nvCxnSpPr>
        <cdr:cNvPr id="3" name="Straight Connector 2"/>
        <cdr:cNvCxnSpPr/>
      </cdr:nvCxnSpPr>
      <cdr:spPr>
        <a:xfrm xmlns:a="http://schemas.openxmlformats.org/drawingml/2006/main" flipH="1">
          <a:off x="4799810" y="346710"/>
          <a:ext cx="21745" cy="1282248"/>
        </a:xfrm>
        <a:prstGeom xmlns:a="http://schemas.openxmlformats.org/drawingml/2006/main" prst="line">
          <a:avLst/>
        </a:prstGeom>
        <a:ln xmlns:a="http://schemas.openxmlformats.org/drawingml/2006/main">
          <a:solidFill>
            <a:schemeClr val="tx1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jpeg>
</file>

<file path=ppt/media/image10.png>
</file>

<file path=ppt/media/image11.png>
</file>

<file path=ppt/media/image2.tiff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672E6-6423-4117-88F6-8BAD495E62B3}" type="datetimeFigureOut">
              <a:rPr lang="en-US" smtClean="0"/>
              <a:t>10/21/2016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E901D-2148-4176-B54E-6AD913855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68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346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60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255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1349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612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8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495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51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6206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888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510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623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807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714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85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167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7312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4817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5593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465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299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920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3621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324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85951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95877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033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640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029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54103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96320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014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58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9382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75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6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601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70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E901D-2148-4176-B54E-6AD913855A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601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63661"/>
            <a:ext cx="12192000" cy="36730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00" y="1437250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E753049-8F64-45A2-9F20-D0F924C4C47F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68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BF56A-9B55-43FA-8A83-892503386C88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84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FB7DA-947B-4A7F-BCCB-BA727EE7EF97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8578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63661"/>
            <a:ext cx="12192000" cy="36730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00" y="1437250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E753049-8F64-45A2-9F20-D0F924C4C47F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54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  <a:lvl2pPr marL="413766" indent="-285750"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69ECE-16A4-4A83-9D4E-DA665732C365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4" y="6182797"/>
            <a:ext cx="1164924" cy="562227"/>
          </a:xfrm>
          <a:prstGeom prst="rect">
            <a:avLst/>
          </a:prstGeom>
        </p:spPr>
        <p:txBody>
          <a:bodyPr/>
          <a:lstStyle>
            <a:lvl1pPr algn="r">
              <a:defRPr sz="2800"/>
            </a:lvl1pPr>
          </a:lstStyle>
          <a:p>
            <a:fld id="{8A75B323-1693-4547-A051-A9F88A95F9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917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760E-E04C-4ABC-B1B7-2AB101BE492A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717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D241D-7378-4433-9305-4737C0D72179}" type="datetime1">
              <a:rPr lang="en-US" smtClean="0"/>
              <a:t>10/21/2016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7952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9A17C-022D-474D-817A-2240A2771D10}" type="datetime1">
              <a:rPr lang="en-US" smtClean="0"/>
              <a:t>10/21/2016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66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A0DB-0A77-46FD-8670-F1AC757A59BA}" type="datetime1">
              <a:rPr lang="en-US" smtClean="0"/>
              <a:t>10/21/2016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182797"/>
            <a:ext cx="1164924" cy="562227"/>
          </a:xfrm>
          <a:prstGeom prst="rect">
            <a:avLst/>
          </a:prstGeom>
        </p:spPr>
        <p:txBody>
          <a:bodyPr/>
          <a:lstStyle>
            <a:lvl1pPr algn="r">
              <a:defRPr sz="2800"/>
            </a:lvl1pPr>
          </a:lstStyle>
          <a:p>
            <a:fld id="{8A75B323-1693-4547-A051-A9F88A95F9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8593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E575-AE79-411B-8B3E-D05C5517306B}" type="datetime1">
              <a:rPr lang="en-US" smtClean="0"/>
              <a:t>10/21/2016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182797"/>
            <a:ext cx="1164924" cy="562227"/>
          </a:xfrm>
          <a:prstGeom prst="rect">
            <a:avLst/>
          </a:prstGeom>
        </p:spPr>
        <p:txBody>
          <a:bodyPr/>
          <a:lstStyle>
            <a:lvl1pPr algn="r">
              <a:defRPr sz="2800"/>
            </a:lvl1pPr>
          </a:lstStyle>
          <a:p>
            <a:fld id="{8A75B323-1693-4547-A051-A9F88A95F9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1428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68EFE-4C74-4839-9720-871474233AC5}" type="datetime1">
              <a:rPr lang="en-US" smtClean="0"/>
              <a:t>10/21/2016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297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  <a:lvl2pPr marL="413766" indent="-285750"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69ECE-16A4-4A83-9D4E-DA665732C365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4" y="6182797"/>
            <a:ext cx="1164924" cy="562227"/>
          </a:xfrm>
          <a:prstGeom prst="rect">
            <a:avLst/>
          </a:prstGeom>
        </p:spPr>
        <p:txBody>
          <a:bodyPr/>
          <a:lstStyle>
            <a:lvl1pPr algn="r">
              <a:defRPr sz="2800"/>
            </a:lvl1pPr>
          </a:lstStyle>
          <a:p>
            <a:fld id="{8A75B323-1693-4547-A051-A9F88A95F9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4031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A944-2370-497F-9010-5B78B596220A}" type="datetime1">
              <a:rPr lang="en-US" smtClean="0"/>
              <a:t>10/21/2016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6426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BF56A-9B55-43FA-8A83-892503386C88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97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FB7DA-947B-4A7F-BCCB-BA727EE7EF97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2734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1" spc="200" baseline="0"/>
            </a:lvl1pPr>
          </a:lstStyle>
          <a:p>
            <a:r>
              <a:rPr lang="en-US" dirty="0"/>
              <a:t>Backup Slides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5760E-E04C-4ABC-B1B7-2AB101BE492A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837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D241D-7378-4433-9305-4737C0D72179}" type="datetime1">
              <a:rPr lang="en-US" smtClean="0"/>
              <a:t>10/21/2016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80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9A17C-022D-474D-817A-2240A2771D10}" type="datetime1">
              <a:rPr lang="en-US" smtClean="0"/>
              <a:t>10/21/2016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74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FA0DB-0A77-46FD-8670-F1AC757A59BA}" type="datetime1">
              <a:rPr lang="en-US" smtClean="0"/>
              <a:t>10/21/2016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182797"/>
            <a:ext cx="1164924" cy="562227"/>
          </a:xfrm>
          <a:prstGeom prst="rect">
            <a:avLst/>
          </a:prstGeom>
        </p:spPr>
        <p:txBody>
          <a:bodyPr/>
          <a:lstStyle>
            <a:lvl1pPr algn="r">
              <a:defRPr sz="2800"/>
            </a:lvl1pPr>
          </a:lstStyle>
          <a:p>
            <a:fld id="{8A75B323-1693-4547-A051-A9F88A95F9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985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E575-AE79-411B-8B3E-D05C5517306B}" type="datetime1">
              <a:rPr lang="en-US" smtClean="0"/>
              <a:t>10/21/2016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182797"/>
            <a:ext cx="1164924" cy="562227"/>
          </a:xfrm>
          <a:prstGeom prst="rect">
            <a:avLst/>
          </a:prstGeom>
        </p:spPr>
        <p:txBody>
          <a:bodyPr/>
          <a:lstStyle>
            <a:lvl1pPr algn="r">
              <a:defRPr sz="2800"/>
            </a:lvl1pPr>
          </a:lstStyle>
          <a:p>
            <a:fld id="{8A75B323-1693-4547-A051-A9F88A95F9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082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68EFE-4C74-4839-9720-871474233AC5}" type="datetime1">
              <a:rPr lang="en-US" smtClean="0"/>
              <a:t>10/21/2016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96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2A944-2370-497F-9010-5B78B596220A}" type="datetime1">
              <a:rPr lang="en-US" smtClean="0"/>
              <a:t>10/21/2016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/>
          <a:lstStyle/>
          <a:p>
            <a:fld id="{8A75B323-1693-4547-A051-A9F88A95F9F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257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143148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1895412"/>
            <a:ext cx="9720073" cy="441394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1427103-2691-4887-80FC-C5B3EAB7FC54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360029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182797"/>
            <a:ext cx="1164924" cy="562227"/>
          </a:xfrm>
          <a:prstGeom prst="rect">
            <a:avLst/>
          </a:prstGeom>
        </p:spPr>
        <p:txBody>
          <a:bodyPr/>
          <a:lstStyle>
            <a:lvl1pPr algn="r">
              <a:defRPr sz="2800"/>
            </a:lvl1pPr>
          </a:lstStyle>
          <a:p>
            <a:fld id="{8A75B323-1693-4547-A051-A9F88A95F9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76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230188" indent="-230188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1427103-2691-4887-80FC-C5B3EAB7FC54}" type="datetime1">
              <a:rPr lang="en-US" smtClean="0"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182797"/>
            <a:ext cx="1164924" cy="562227"/>
          </a:xfrm>
          <a:prstGeom prst="rect">
            <a:avLst/>
          </a:prstGeom>
        </p:spPr>
        <p:txBody>
          <a:bodyPr/>
          <a:lstStyle>
            <a:lvl1pPr algn="r">
              <a:defRPr sz="2800"/>
            </a:lvl1pPr>
          </a:lstStyle>
          <a:p>
            <a:fld id="{8A75B323-1693-4547-A051-A9F88A95F9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241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230188" indent="-230188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8.xm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Relationship Id="rId4" Type="http://schemas.openxmlformats.org/officeDocument/2006/relationships/chart" Target="../charts/char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415" y="710816"/>
            <a:ext cx="10203322" cy="1463040"/>
          </a:xfrm>
        </p:spPr>
        <p:txBody>
          <a:bodyPr>
            <a:noAutofit/>
          </a:bodyPr>
          <a:lstStyle/>
          <a:p>
            <a:pPr algn="ctr"/>
            <a:r>
              <a:rPr lang="en-US" sz="5400" b="1" cap="none" dirty="0" err="1">
                <a:solidFill>
                  <a:schemeClr val="bg1"/>
                </a:solidFill>
              </a:rPr>
              <a:t>Zorua</a:t>
            </a:r>
            <a:r>
              <a:rPr lang="en-US" sz="5400" b="1" cap="none" dirty="0">
                <a:solidFill>
                  <a:schemeClr val="bg1"/>
                </a:solidFill>
              </a:rPr>
              <a:t>: A Holistic Approach to  Resource Virtualization in GPUs</a:t>
            </a:r>
          </a:p>
        </p:txBody>
      </p:sp>
      <p:sp>
        <p:nvSpPr>
          <p:cNvPr id="4" name="TextBox 5"/>
          <p:cNvSpPr txBox="1"/>
          <p:nvPr/>
        </p:nvSpPr>
        <p:spPr>
          <a:xfrm>
            <a:off x="648570" y="3935730"/>
            <a:ext cx="114418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Nandita Vijaykumar</a:t>
            </a:r>
          </a:p>
          <a:p>
            <a:pPr algn="ctr"/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Kevin Hsieh, Gennady 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Pekhimenko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, Samira Khan, </a:t>
            </a:r>
          </a:p>
          <a:p>
            <a:pPr algn="ctr"/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Ashish Shrestha, 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Saugata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Ghose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,  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Adwait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Jog, Phillip B. Gibbons, Onur Mutlu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4499" y="5942715"/>
            <a:ext cx="2290175" cy="9152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5932" y="5726834"/>
            <a:ext cx="1440588" cy="90325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22" y="6019469"/>
            <a:ext cx="1908226" cy="53237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318" y="5592871"/>
            <a:ext cx="2193821" cy="138557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60" y="5592871"/>
            <a:ext cx="1807119" cy="11711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97" y="2163465"/>
            <a:ext cx="2285707" cy="260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881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87"/>
    </mc:Choice>
    <mc:Fallback xmlns="">
      <p:transition spd="slow" advTm="1488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819376"/>
              </p:ext>
            </p:extLst>
          </p:nvPr>
        </p:nvGraphicFramePr>
        <p:xfrm>
          <a:off x="779449" y="1627094"/>
          <a:ext cx="10555941" cy="4686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 1: Programming Ease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42945" y="4586399"/>
            <a:ext cx="3109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</a:rPr>
              <a:t>Performance </a:t>
            </a:r>
          </a:p>
          <a:p>
            <a:pPr algn="ctr"/>
            <a:r>
              <a:rPr lang="en-US" sz="2400" b="1" dirty="0">
                <a:solidFill>
                  <a:srgbClr val="C00000"/>
                </a:solidFill>
              </a:rPr>
              <a:t>Cliffs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3824070" y="6267599"/>
            <a:ext cx="5567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MST (</a:t>
            </a:r>
            <a:r>
              <a:rPr lang="en-US" sz="2800" b="1" i="1" dirty="0">
                <a:solidFill>
                  <a:schemeClr val="accent2"/>
                </a:solidFill>
              </a:rPr>
              <a:t>Minimum Spanning Tree</a:t>
            </a:r>
            <a:r>
              <a:rPr lang="en-US" sz="2800" b="1" dirty="0">
                <a:solidFill>
                  <a:schemeClr val="accent2"/>
                </a:solidFill>
              </a:rPr>
              <a:t>)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6550914" y="2380132"/>
            <a:ext cx="737283" cy="238138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134336" y="3467100"/>
            <a:ext cx="737283" cy="1294420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Punch line"/>
          <p:cNvSpPr/>
          <p:nvPr/>
        </p:nvSpPr>
        <p:spPr>
          <a:xfrm>
            <a:off x="-12926" y="2469957"/>
            <a:ext cx="12204926" cy="1994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>
                <a:solidFill>
                  <a:srgbClr val="C00000"/>
                </a:solidFill>
              </a:rPr>
              <a:t>Requires programmer effort </a:t>
            </a:r>
          </a:p>
          <a:p>
            <a:pPr algn="ctr"/>
            <a:r>
              <a:rPr lang="en-US" sz="5400" b="1" i="1" dirty="0">
                <a:solidFill>
                  <a:srgbClr val="C00000"/>
                </a:solidFill>
              </a:rPr>
              <a:t>to avoid sub-optimal specifications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4521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65"/>
    </mc:Choice>
    <mc:Fallback xmlns="">
      <p:transition spd="slow" advTm="54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series"/>
        </p:bldSub>
      </p:bldGraphic>
      <p:bldP spid="3" grpId="0"/>
      <p:bldP spid="5" grpId="0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5228885"/>
              </p:ext>
            </p:extLst>
          </p:nvPr>
        </p:nvGraphicFramePr>
        <p:xfrm>
          <a:off x="1024127" y="1665514"/>
          <a:ext cx="9691048" cy="4798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7" y="143148"/>
            <a:ext cx="10488999" cy="1499616"/>
          </a:xfrm>
        </p:spPr>
        <p:txBody>
          <a:bodyPr/>
          <a:lstStyle/>
          <a:p>
            <a:r>
              <a:rPr lang="en-US" dirty="0"/>
              <a:t>Implication 2: Performance Portability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426321" y="3354041"/>
            <a:ext cx="482400" cy="2012329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 flipH="1">
            <a:off x="3661098" y="6229570"/>
            <a:ext cx="5567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DCT (</a:t>
            </a:r>
            <a:r>
              <a:rPr lang="en-US" sz="2800" b="1" i="1" dirty="0">
                <a:solidFill>
                  <a:schemeClr val="accent2"/>
                </a:solidFill>
              </a:rPr>
              <a:t>Discrete Cosine Transform</a:t>
            </a:r>
            <a:r>
              <a:rPr lang="en-US" sz="2800" b="1" dirty="0">
                <a:solidFill>
                  <a:schemeClr val="accent2"/>
                </a:solidFill>
              </a:rPr>
              <a:t>)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0" name="Punch line"/>
          <p:cNvSpPr/>
          <p:nvPr/>
        </p:nvSpPr>
        <p:spPr>
          <a:xfrm>
            <a:off x="-12926" y="2373713"/>
            <a:ext cx="12204926" cy="2049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>
                <a:solidFill>
                  <a:srgbClr val="C00000"/>
                </a:solidFill>
              </a:rPr>
              <a:t>Programs need to be </a:t>
            </a:r>
          </a:p>
          <a:p>
            <a:pPr algn="ctr"/>
            <a:r>
              <a:rPr lang="en-US" sz="5400" b="1" i="1" dirty="0">
                <a:solidFill>
                  <a:srgbClr val="C00000"/>
                </a:solidFill>
              </a:rPr>
              <a:t>retuned to fit different GPUs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7193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56"/>
    </mc:Choice>
    <mc:Fallback xmlns="">
      <p:transition spd="slow" advTm="59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Chart bld="series"/>
        </p:bldSub>
      </p:bldGraphic>
      <p:bldP spid="7" grpId="0" animBg="1"/>
      <p:bldP spid="8" grpId="0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Issues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Clr>
                <a:srgbClr val="C00000"/>
              </a:buClr>
              <a:buFont typeface="+mj-lt"/>
              <a:buAutoNum type="arabicPeriod"/>
            </a:pPr>
            <a:r>
              <a:rPr lang="en-US" sz="4400" b="1" i="1" dirty="0">
                <a:solidFill>
                  <a:srgbClr val="C00000"/>
                </a:solidFill>
              </a:rPr>
              <a:t> Static Underutilization</a:t>
            </a:r>
          </a:p>
          <a:p>
            <a:pPr marL="514350" indent="-514350">
              <a:lnSpc>
                <a:spcPct val="150000"/>
              </a:lnSpc>
              <a:buClr>
                <a:srgbClr val="C00000"/>
              </a:buClr>
              <a:buFont typeface="+mj-lt"/>
              <a:buAutoNum type="arabicPeriod"/>
            </a:pPr>
            <a:r>
              <a:rPr lang="en-US" sz="4400" b="1" i="1" dirty="0">
                <a:solidFill>
                  <a:srgbClr val="C00000"/>
                </a:solidFill>
              </a:rPr>
              <a:t> Dynamic Underutilization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798278" y="3280917"/>
            <a:ext cx="7010400" cy="87206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5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8"/>
    </mc:Choice>
    <mc:Fallback xmlns="">
      <p:transition spd="slow" advTm="3068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2. Dynamic Underutilization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744200" y="6188451"/>
            <a:ext cx="1164924" cy="562227"/>
          </a:xfrm>
        </p:spPr>
        <p:txBody>
          <a:bodyPr/>
          <a:lstStyle/>
          <a:p>
            <a:fld id="{8A75B323-1693-4547-A051-A9F88A95F9F4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08499" y="2566555"/>
            <a:ext cx="854931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__global__ void CUDAkernel2DCT(float *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dst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, float *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src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,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I){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OffsThreadInRow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=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threadIdx.y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 B +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threadIdx.x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;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... </a:t>
            </a:r>
          </a:p>
          <a:p>
            <a:pPr lvl="0"/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for(unsigned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= 0;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&lt; B;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++)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       		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bl_ptr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[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 X] =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src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[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 I];</a:t>
            </a:r>
          </a:p>
          <a:p>
            <a:endParaRPr lang="en-US" b="1" dirty="0">
              <a:latin typeface="Consolas" panose="020B0609020204030204" pitchFamily="49" charset="0"/>
              <a:cs typeface="Courier New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__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syncthreads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();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... 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CUDAsubroutineInplaceDCTvector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(…);</a:t>
            </a:r>
          </a:p>
          <a:p>
            <a:endParaRPr lang="en-US" b="1" dirty="0">
              <a:latin typeface="Consolas" panose="020B0609020204030204" pitchFamily="49" charset="0"/>
              <a:cs typeface="Courier New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for(unsigned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= 0;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&lt; B;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++)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       		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dst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[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*I] =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bl_ptr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[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 X]; 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}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1508499" y="4120602"/>
            <a:ext cx="895627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508499" y="5287439"/>
            <a:ext cx="895627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10106242" y="2738477"/>
            <a:ext cx="9084" cy="386046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0110784" y="4256799"/>
            <a:ext cx="1514" cy="310723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10114407" y="5375569"/>
            <a:ext cx="1" cy="313378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10114407" y="3541913"/>
            <a:ext cx="919" cy="578689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10115326" y="4878244"/>
            <a:ext cx="3029" cy="328198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0114407" y="6046830"/>
            <a:ext cx="0" cy="275899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680441" y="3080018"/>
            <a:ext cx="1308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+mj-lt"/>
              </a:rPr>
              <a:t>16 </a:t>
            </a:r>
            <a:r>
              <a:rPr lang="en-US" sz="2400" b="1" dirty="0" err="1">
                <a:solidFill>
                  <a:srgbClr val="C00000"/>
                </a:solidFill>
                <a:latin typeface="+mj-lt"/>
              </a:rPr>
              <a:t>regs</a:t>
            </a:r>
            <a:endParaRPr lang="en-US" sz="2400" b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698609" y="4485136"/>
            <a:ext cx="1308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+mj-lt"/>
              </a:rPr>
              <a:t>32 </a:t>
            </a:r>
            <a:r>
              <a:rPr lang="en-US" sz="2400" b="1" dirty="0" err="1">
                <a:solidFill>
                  <a:srgbClr val="C00000"/>
                </a:solidFill>
                <a:latin typeface="+mj-lt"/>
              </a:rPr>
              <a:t>regs</a:t>
            </a:r>
            <a:endParaRPr lang="en-US" sz="2400" b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686699" y="5616881"/>
            <a:ext cx="1308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+mj-lt"/>
              </a:rPr>
              <a:t>16 </a:t>
            </a:r>
            <a:r>
              <a:rPr lang="en-US" sz="2400" b="1" dirty="0" err="1">
                <a:solidFill>
                  <a:srgbClr val="C00000"/>
                </a:solidFill>
                <a:latin typeface="+mj-lt"/>
              </a:rPr>
              <a:t>regs</a:t>
            </a:r>
            <a:endParaRPr lang="en-US" sz="2400" b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0" y="1665200"/>
            <a:ext cx="12192000" cy="609601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1800"/>
              </a:spcBef>
              <a:buNone/>
            </a:pPr>
            <a:r>
              <a:rPr lang="en-US" b="1" dirty="0">
                <a:latin typeface="+mn-lt"/>
              </a:rPr>
              <a:t>Resource requirements of a thread </a:t>
            </a:r>
            <a:r>
              <a:rPr lang="en-US" b="1" dirty="0">
                <a:solidFill>
                  <a:schemeClr val="accent2"/>
                </a:solidFill>
                <a:latin typeface="+mn-lt"/>
              </a:rPr>
              <a:t>vary</a:t>
            </a:r>
            <a:r>
              <a:rPr lang="en-US" b="1" dirty="0">
                <a:latin typeface="+mn-lt"/>
              </a:rPr>
              <a:t> throughout execution</a:t>
            </a:r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18" name="Punch line"/>
          <p:cNvSpPr/>
          <p:nvPr/>
        </p:nvSpPr>
        <p:spPr>
          <a:xfrm>
            <a:off x="-12926" y="2173909"/>
            <a:ext cx="12204926" cy="28330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>
                <a:solidFill>
                  <a:srgbClr val="C00000"/>
                </a:solidFill>
              </a:rPr>
              <a:t>Implication: </a:t>
            </a:r>
          </a:p>
          <a:p>
            <a:pPr algn="ctr"/>
            <a:r>
              <a:rPr lang="en-US" sz="5400" b="1" i="1" dirty="0">
                <a:solidFill>
                  <a:srgbClr val="C00000"/>
                </a:solidFill>
              </a:rPr>
              <a:t>Resource inefficiency due to</a:t>
            </a:r>
          </a:p>
          <a:p>
            <a:pPr algn="ctr"/>
            <a:r>
              <a:rPr lang="en-US" sz="5400" b="1" i="1" dirty="0">
                <a:solidFill>
                  <a:srgbClr val="C00000"/>
                </a:solidFill>
              </a:rPr>
              <a:t>worst-case static allocation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506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7"/>
    </mc:Choice>
    <mc:Fallback xmlns="">
      <p:transition spd="slow" advTm="5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  <p:bldP spid="15" grpId="0"/>
      <p:bldP spid="16" grpId="0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756064"/>
            <a:ext cx="9813206" cy="4553296"/>
          </a:xfrm>
        </p:spPr>
        <p:txBody>
          <a:bodyPr>
            <a:normAutofit/>
          </a:bodyPr>
          <a:lstStyle/>
          <a:p>
            <a:r>
              <a:rPr lang="en-US" sz="4000" dirty="0"/>
              <a:t> Reduce the dependence of performance on resource specification</a:t>
            </a:r>
          </a:p>
          <a:p>
            <a:pPr lvl="1">
              <a:buFont typeface="Gill Sans MT" panose="020B0502020104020203" pitchFamily="34" charset="0"/>
              <a:buChar char="–"/>
            </a:pPr>
            <a:r>
              <a:rPr lang="en-US" sz="3600" b="1" i="1" dirty="0">
                <a:solidFill>
                  <a:schemeClr val="accent5"/>
                </a:solidFill>
              </a:rPr>
              <a:t> Programming Ease </a:t>
            </a:r>
          </a:p>
          <a:p>
            <a:pPr lvl="1">
              <a:buFont typeface="Gill Sans MT" panose="020B0502020104020203" pitchFamily="34" charset="0"/>
              <a:buChar char="–"/>
            </a:pPr>
            <a:r>
              <a:rPr lang="en-US" sz="3600" b="1" i="1" dirty="0">
                <a:solidFill>
                  <a:schemeClr val="accent5"/>
                </a:solidFill>
              </a:rPr>
              <a:t> Performance Portability </a:t>
            </a:r>
          </a:p>
          <a:p>
            <a:pPr lvl="1"/>
            <a:endParaRPr lang="en-US" sz="3600" dirty="0"/>
          </a:p>
          <a:p>
            <a:r>
              <a:rPr lang="en-US" sz="4000" dirty="0"/>
              <a:t> Improve efficiency of resource utilization</a:t>
            </a:r>
          </a:p>
          <a:p>
            <a:pPr lvl="1">
              <a:buFont typeface="Gill Sans MT" panose="020B0502020104020203" pitchFamily="34" charset="0"/>
              <a:buChar char="–"/>
            </a:pPr>
            <a:r>
              <a:rPr lang="en-US" sz="3600" b="1" i="1" dirty="0">
                <a:solidFill>
                  <a:schemeClr val="accent5"/>
                </a:solidFill>
              </a:rPr>
              <a:t> Higher performance for optimized code </a:t>
            </a:r>
          </a:p>
          <a:p>
            <a:pPr lvl="2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14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41259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585"/>
    </mc:Choice>
    <mc:Fallback xmlns="">
      <p:transition spd="slow" advTm="30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24128" y="1326183"/>
            <a:ext cx="9720073" cy="498317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Problem: Tight Coupling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Key Implications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Goal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Approach: </a:t>
            </a:r>
            <a:r>
              <a:rPr lang="en-US" sz="3600" dirty="0" err="1"/>
              <a:t>Zorua</a:t>
            </a:r>
            <a:endParaRPr lang="en-US" sz="3600" dirty="0"/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Virtualization Strategy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Challenges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Ideas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Evaluation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930995" y="3572820"/>
            <a:ext cx="4520705" cy="53905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30995" y="2825799"/>
            <a:ext cx="2248624" cy="540856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2527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4"/>
    </mc:Choice>
    <mc:Fallback xmlns="">
      <p:transition spd="slow" advTm="5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/>
          <p:cNvSpPr/>
          <p:nvPr/>
        </p:nvSpPr>
        <p:spPr>
          <a:xfrm>
            <a:off x="4161861" y="2366682"/>
            <a:ext cx="4087905" cy="1640522"/>
          </a:xfrm>
          <a:prstGeom prst="roundRect">
            <a:avLst/>
          </a:prstGeom>
          <a:pattFill prst="ltHorz">
            <a:fgClr>
              <a:schemeClr val="bg2">
                <a:lumMod val="90000"/>
              </a:schemeClr>
            </a:fgClr>
            <a:bgClr>
              <a:schemeClr val="bg1"/>
            </a:bgClr>
          </a:patt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C00000"/>
                </a:solidFill>
              </a:rPr>
              <a:t>Register File</a:t>
            </a:r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Approach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837334" y="6426637"/>
            <a:ext cx="1164924" cy="509781"/>
          </a:xfrm>
        </p:spPr>
        <p:txBody>
          <a:bodyPr/>
          <a:lstStyle/>
          <a:p>
            <a:fld id="{8A75B323-1693-4547-A051-A9F88A95F9F4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515579" y="4988858"/>
            <a:ext cx="3404681" cy="1243853"/>
          </a:xfrm>
          <a:prstGeom prst="roundRect">
            <a:avLst/>
          </a:prstGeom>
          <a:pattFill prst="ltHorz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prstClr val="black"/>
                </a:solidFill>
              </a:rPr>
              <a:t>Register File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213580" y="4787621"/>
            <a:ext cx="2016868" cy="1421372"/>
            <a:chOff x="5358860" y="4223217"/>
            <a:chExt cx="2016868" cy="1567602"/>
          </a:xfrm>
        </p:grpSpPr>
        <p:sp>
          <p:nvSpPr>
            <p:cNvPr id="7" name="Rounded Rectangle 6"/>
            <p:cNvSpPr/>
            <p:nvPr/>
          </p:nvSpPr>
          <p:spPr>
            <a:xfrm>
              <a:off x="5358860" y="4223217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358860" y="4610532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58860" y="5007018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5358860" y="5394333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116182" y="6208993"/>
            <a:ext cx="2548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prstClr val="black"/>
                </a:solidFill>
              </a:rPr>
              <a:t>Thread Slots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923334" y="4714113"/>
            <a:ext cx="2393344" cy="1568387"/>
          </a:xfrm>
          <a:prstGeom prst="roundRect">
            <a:avLst/>
          </a:prstGeom>
          <a:pattFill prst="dotGrid">
            <a:fgClr>
              <a:schemeClr val="accent1"/>
            </a:fgClr>
            <a:bgClr>
              <a:schemeClr val="bg1"/>
            </a:bgClr>
          </a:patt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prstClr val="black"/>
                </a:solidFill>
              </a:rPr>
              <a:t>Scratchpad</a:t>
            </a:r>
          </a:p>
          <a:p>
            <a:pPr algn="ctr"/>
            <a:r>
              <a:rPr lang="en-US" sz="3200" dirty="0">
                <a:solidFill>
                  <a:prstClr val="black"/>
                </a:solidFill>
              </a:rPr>
              <a:t>Memory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5608" y="4152995"/>
            <a:ext cx="4107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Hardware Resources</a:t>
            </a:r>
            <a:endParaRPr lang="en-US" sz="4000" b="1" dirty="0">
              <a:solidFill>
                <a:schemeClr val="tx2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878898" y="3216440"/>
            <a:ext cx="10785208" cy="1669194"/>
            <a:chOff x="878899" y="2638663"/>
            <a:chExt cx="10785208" cy="1840919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878899" y="3700414"/>
              <a:ext cx="10785208" cy="22885"/>
            </a:xfrm>
            <a:prstGeom prst="line">
              <a:avLst/>
            </a:prstGeom>
            <a:ln w="76200"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eft-Right Arrow 14"/>
            <p:cNvSpPr/>
            <p:nvPr/>
          </p:nvSpPr>
          <p:spPr>
            <a:xfrm rot="5400000">
              <a:off x="5527544" y="3530189"/>
              <a:ext cx="1136913" cy="761874"/>
            </a:xfrm>
            <a:prstGeom prst="leftRightArrow">
              <a:avLst>
                <a:gd name="adj1" fmla="val 40462"/>
                <a:gd name="adj2" fmla="val 46820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ln w="22225">
                  <a:solidFill>
                    <a:srgbClr val="2683C6"/>
                  </a:solidFill>
                  <a:prstDash val="solid"/>
                </a:ln>
                <a:solidFill>
                  <a:srgbClr val="2683C6">
                    <a:lumMod val="40000"/>
                    <a:lumOff val="60000"/>
                  </a:srgbClr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12026" y="2638663"/>
              <a:ext cx="460081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>
                  <a:solidFill>
                    <a:prstClr val="black"/>
                  </a:solidFill>
                  <a:latin typeface="Tw Cen MT Condensed"/>
                </a:rPr>
                <a:t>Programmer/Software</a:t>
              </a:r>
            </a:p>
          </p:txBody>
        </p:sp>
      </p:grpSp>
      <p:cxnSp>
        <p:nvCxnSpPr>
          <p:cNvPr id="19" name="dotted line 2"/>
          <p:cNvCxnSpPr/>
          <p:nvPr/>
        </p:nvCxnSpPr>
        <p:spPr>
          <a:xfrm>
            <a:off x="848622" y="4176904"/>
            <a:ext cx="10833652" cy="19832"/>
          </a:xfrm>
          <a:prstGeom prst="line">
            <a:avLst/>
          </a:prstGeom>
          <a:ln w="76200"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894141" y="2464162"/>
            <a:ext cx="2680390" cy="1561441"/>
            <a:chOff x="5358860" y="4223217"/>
            <a:chExt cx="2016868" cy="1567602"/>
          </a:xfrm>
          <a:solidFill>
            <a:schemeClr val="bg1">
              <a:lumMod val="95000"/>
            </a:schemeClr>
          </a:solidFill>
        </p:grpSpPr>
        <p:sp>
          <p:nvSpPr>
            <p:cNvPr id="22" name="Rounded Rectangle 21"/>
            <p:cNvSpPr/>
            <p:nvPr/>
          </p:nvSpPr>
          <p:spPr>
            <a:xfrm>
              <a:off x="5358860" y="4223217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5358860" y="4610532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5358860" y="5007018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5358860" y="5394333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1092766" y="2926354"/>
            <a:ext cx="2299446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Thread Slots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575906" y="2215502"/>
            <a:ext cx="3088200" cy="1791702"/>
          </a:xfrm>
          <a:prstGeom prst="roundRect">
            <a:avLst/>
          </a:prstGeom>
          <a:pattFill prst="dotGrid">
            <a:fgClr>
              <a:schemeClr val="bg2">
                <a:lumMod val="50000"/>
              </a:schemeClr>
            </a:fgClr>
            <a:bgClr>
              <a:schemeClr val="bg1"/>
            </a:bgClr>
          </a:patt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C00000"/>
                </a:solidFill>
              </a:rPr>
              <a:t>Scratchpad</a:t>
            </a:r>
          </a:p>
          <a:p>
            <a:pPr algn="ctr"/>
            <a:r>
              <a:rPr lang="en-US" sz="3200" dirty="0">
                <a:solidFill>
                  <a:srgbClr val="C00000"/>
                </a:solidFill>
              </a:rPr>
              <a:t>Memory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92857" y="1807465"/>
            <a:ext cx="395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  <a:latin typeface="+mj-lt"/>
              </a:rPr>
              <a:t>Virtual Resources</a:t>
            </a:r>
          </a:p>
        </p:txBody>
      </p:sp>
      <p:sp>
        <p:nvSpPr>
          <p:cNvPr id="29" name="Punch line"/>
          <p:cNvSpPr/>
          <p:nvPr/>
        </p:nvSpPr>
        <p:spPr>
          <a:xfrm>
            <a:off x="-12926" y="4266365"/>
            <a:ext cx="12204926" cy="16631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>
                <a:solidFill>
                  <a:srgbClr val="C00000"/>
                </a:solidFill>
                <a:latin typeface="+mj-lt"/>
              </a:rPr>
              <a:t>Decouple </a:t>
            </a:r>
            <a:r>
              <a:rPr lang="en-US" sz="5400" b="1" dirty="0">
                <a:solidFill>
                  <a:srgbClr val="C00000"/>
                </a:solidFill>
                <a:latin typeface="+mj-lt"/>
              </a:rPr>
              <a:t>resource specification from allocation</a:t>
            </a:r>
          </a:p>
        </p:txBody>
      </p:sp>
      <p:sp>
        <p:nvSpPr>
          <p:cNvPr id="30" name="Punch line"/>
          <p:cNvSpPr/>
          <p:nvPr/>
        </p:nvSpPr>
        <p:spPr>
          <a:xfrm>
            <a:off x="-12926" y="4207330"/>
            <a:ext cx="12204926" cy="16631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>
                <a:solidFill>
                  <a:srgbClr val="C00000"/>
                </a:solidFill>
                <a:latin typeface="+mj-lt"/>
              </a:rPr>
              <a:t>Virtualize </a:t>
            </a:r>
            <a:r>
              <a:rPr lang="en-US" sz="5400" b="1" dirty="0">
                <a:solidFill>
                  <a:srgbClr val="C00000"/>
                </a:solidFill>
                <a:latin typeface="+mj-lt"/>
              </a:rPr>
              <a:t>multiple on-chip resources</a:t>
            </a:r>
          </a:p>
        </p:txBody>
      </p:sp>
      <p:sp>
        <p:nvSpPr>
          <p:cNvPr id="31" name="Punch line"/>
          <p:cNvSpPr/>
          <p:nvPr/>
        </p:nvSpPr>
        <p:spPr>
          <a:xfrm>
            <a:off x="-12926" y="3979530"/>
            <a:ext cx="12204926" cy="2049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 err="1">
                <a:solidFill>
                  <a:schemeClr val="accent5"/>
                </a:solidFill>
              </a:rPr>
              <a:t>Zorua</a:t>
            </a:r>
            <a:r>
              <a:rPr lang="en-US" sz="5400" b="1" dirty="0">
                <a:solidFill>
                  <a:schemeClr val="accent5"/>
                </a:solidFill>
              </a:rPr>
              <a:t>: A Holistic Virtualization Approach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3227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834"/>
    </mc:Choice>
    <mc:Fallback xmlns="">
      <p:transition spd="slow" advTm="27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08167E-17 L -0.00039 -0.335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1675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211 -0.16643 L -0.00885 -0.35625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" y="-9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6" grpId="0" animBg="1"/>
      <p:bldP spid="28" grpId="0" animBg="1"/>
      <p:bldP spid="3" grpId="0"/>
      <p:bldP spid="29" grpId="0" animBg="1"/>
      <p:bldP spid="29" grpId="1" animBg="1"/>
      <p:bldP spid="30" grpId="0" animBg="1"/>
      <p:bldP spid="30" grpId="1" animBg="1"/>
      <p:bldP spid="3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2700867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i="1" dirty="0">
                <a:solidFill>
                  <a:schemeClr val="accent5"/>
                </a:solidFill>
              </a:rPr>
              <a:t>How do we design a virtualization strategy</a:t>
            </a:r>
          </a:p>
          <a:p>
            <a:pPr algn="ctr"/>
            <a:r>
              <a:rPr lang="en-US" sz="4800" b="1" i="1" dirty="0">
                <a:solidFill>
                  <a:schemeClr val="accent5"/>
                </a:solidFill>
              </a:rPr>
              <a:t> to effectively address the key issues?</a:t>
            </a:r>
          </a:p>
        </p:txBody>
      </p:sp>
    </p:spTree>
    <p:extLst>
      <p:ext uri="{BB962C8B-B14F-4D97-AF65-F5344CB8AC3E}">
        <p14:creationId xmlns:p14="http://schemas.microsoft.com/office/powerpoint/2010/main" val="321948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26"/>
    </mc:Choice>
    <mc:Fallback xmlns="">
      <p:transition spd="slow" advTm="7626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1. Static Underutilization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18</a:t>
            </a:fld>
            <a:endParaRPr lang="en-US" dirty="0"/>
          </a:p>
        </p:txBody>
      </p:sp>
      <p:grpSp>
        <p:nvGrpSpPr>
          <p:cNvPr id="17" name="Thread slots hardware"/>
          <p:cNvGrpSpPr/>
          <p:nvPr/>
        </p:nvGrpSpPr>
        <p:grpSpPr>
          <a:xfrm>
            <a:off x="5247034" y="3371015"/>
            <a:ext cx="2863923" cy="2396064"/>
            <a:chOff x="5247034" y="3885363"/>
            <a:chExt cx="2863923" cy="2396064"/>
          </a:xfrm>
        </p:grpSpPr>
        <p:sp>
          <p:nvSpPr>
            <p:cNvPr id="8" name="Rounded Rectangle 7"/>
            <p:cNvSpPr/>
            <p:nvPr/>
          </p:nvSpPr>
          <p:spPr>
            <a:xfrm>
              <a:off x="5375284" y="3885363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75284" y="4272678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5375284" y="4669164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5375284" y="5056479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: Thread Slot"/>
            <p:cNvSpPr txBox="1"/>
            <p:nvPr/>
          </p:nvSpPr>
          <p:spPr>
            <a:xfrm>
              <a:off x="5247034" y="5450430"/>
              <a:ext cx="24684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+mj-lt"/>
                </a:rPr>
                <a:t>Thread Slots in Hardware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 flipV="1">
              <a:off x="7764246" y="3885363"/>
              <a:ext cx="5133" cy="396486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7764246" y="5056479"/>
              <a:ext cx="13704" cy="498253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7416536" y="4345998"/>
              <a:ext cx="6944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20</a:t>
              </a:r>
            </a:p>
          </p:txBody>
        </p:sp>
      </p:grpSp>
      <p:sp>
        <p:nvSpPr>
          <p:cNvPr id="46" name="scratchpad"/>
          <p:cNvSpPr txBox="1"/>
          <p:nvPr/>
        </p:nvSpPr>
        <p:spPr>
          <a:xfrm>
            <a:off x="1687" y="1707275"/>
            <a:ext cx="121903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&lt;#Threads,#</a:t>
            </a:r>
            <a:r>
              <a:rPr lang="en-US" sz="3200" b="1" i="1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Registers,Scratchpad</a:t>
            </a:r>
            <a:r>
              <a:rPr lang="en-US" sz="32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(KB)&gt;</a:t>
            </a:r>
            <a:endParaRPr lang="en-US" b="1" i="1" dirty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2185299" y="1631605"/>
            <a:ext cx="2204159" cy="768096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/>
          <p:cNvSpPr/>
          <p:nvPr/>
        </p:nvSpPr>
        <p:spPr>
          <a:xfrm rot="19651282">
            <a:off x="8061550" y="2758660"/>
            <a:ext cx="774545" cy="7136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806386" y="4666628"/>
            <a:ext cx="30808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Parallelism: </a:t>
            </a:r>
          </a:p>
          <a:p>
            <a:pPr algn="r"/>
            <a:r>
              <a:rPr lang="en-US" sz="3200" b="1" i="1" dirty="0">
                <a:solidFill>
                  <a:srgbClr val="FF0000"/>
                </a:solidFill>
              </a:rPr>
              <a:t>1 thread block </a:t>
            </a:r>
          </a:p>
          <a:p>
            <a:pPr algn="r"/>
            <a:r>
              <a:rPr lang="en-US" sz="3200" b="1" i="1" dirty="0">
                <a:solidFill>
                  <a:srgbClr val="FF0000"/>
                </a:solidFill>
              </a:rPr>
              <a:t>11 threads</a:t>
            </a:r>
          </a:p>
        </p:txBody>
      </p:sp>
      <p:grpSp>
        <p:nvGrpSpPr>
          <p:cNvPr id="44" name="Thread Block"/>
          <p:cNvGrpSpPr/>
          <p:nvPr/>
        </p:nvGrpSpPr>
        <p:grpSpPr>
          <a:xfrm>
            <a:off x="1195921" y="3364043"/>
            <a:ext cx="2226416" cy="1402439"/>
            <a:chOff x="4188283" y="4117406"/>
            <a:chExt cx="2639083" cy="1642079"/>
          </a:xfrm>
        </p:grpSpPr>
        <p:sp>
          <p:nvSpPr>
            <p:cNvPr id="45" name="Thread block outline"/>
            <p:cNvSpPr/>
            <p:nvPr/>
          </p:nvSpPr>
          <p:spPr>
            <a:xfrm>
              <a:off x="4188283" y="4117406"/>
              <a:ext cx="2639083" cy="1642079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Thread Block"/>
            <p:cNvGrpSpPr/>
            <p:nvPr/>
          </p:nvGrpSpPr>
          <p:grpSpPr>
            <a:xfrm>
              <a:off x="4374670" y="4311657"/>
              <a:ext cx="2229828" cy="1347850"/>
              <a:chOff x="8166605" y="4810468"/>
              <a:chExt cx="2229828" cy="1347850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8166605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 51"/>
              <p:cNvSpPr/>
              <p:nvPr/>
            </p:nvSpPr>
            <p:spPr>
              <a:xfrm>
                <a:off x="8724062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 52"/>
              <p:cNvSpPr/>
              <p:nvPr/>
            </p:nvSpPr>
            <p:spPr>
              <a:xfrm>
                <a:off x="9281519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53"/>
              <p:cNvSpPr/>
              <p:nvPr/>
            </p:nvSpPr>
            <p:spPr>
              <a:xfrm>
                <a:off x="9838976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5" name="Straight Arrow Connector 54"/>
          <p:cNvCxnSpPr/>
          <p:nvPr/>
        </p:nvCxnSpPr>
        <p:spPr>
          <a:xfrm>
            <a:off x="3090423" y="5051353"/>
            <a:ext cx="393913" cy="4621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1155163" y="5013514"/>
            <a:ext cx="351881" cy="12619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588307" y="4795300"/>
            <a:ext cx="1690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11 threads</a:t>
            </a:r>
          </a:p>
        </p:txBody>
      </p:sp>
      <p:grpSp>
        <p:nvGrpSpPr>
          <p:cNvPr id="16" name="Green thread slots"/>
          <p:cNvGrpSpPr/>
          <p:nvPr/>
        </p:nvGrpSpPr>
        <p:grpSpPr>
          <a:xfrm>
            <a:off x="5387476" y="3371015"/>
            <a:ext cx="2016868" cy="1567602"/>
            <a:chOff x="8579427" y="4520096"/>
            <a:chExt cx="2016868" cy="1567602"/>
          </a:xfrm>
          <a:solidFill>
            <a:srgbClr val="00B050"/>
          </a:solidFill>
        </p:grpSpPr>
        <p:sp>
          <p:nvSpPr>
            <p:cNvPr id="59" name="Rounded Rectangle 58"/>
            <p:cNvSpPr/>
            <p:nvPr/>
          </p:nvSpPr>
          <p:spPr>
            <a:xfrm>
              <a:off x="8579427" y="4520096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8579427" y="4907411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8579427" y="5303897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8579427" y="5691212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underutilized thread slots"/>
          <p:cNvGrpSpPr/>
          <p:nvPr/>
        </p:nvGrpSpPr>
        <p:grpSpPr>
          <a:xfrm>
            <a:off x="5375284" y="3368480"/>
            <a:ext cx="2016868" cy="1567602"/>
            <a:chOff x="8579427" y="4520096"/>
            <a:chExt cx="2016868" cy="1567602"/>
          </a:xfrm>
          <a:solidFill>
            <a:srgbClr val="00B050"/>
          </a:solidFill>
        </p:grpSpPr>
        <p:sp>
          <p:nvSpPr>
            <p:cNvPr id="64" name="Rounded Rectangle 63"/>
            <p:cNvSpPr/>
            <p:nvPr/>
          </p:nvSpPr>
          <p:spPr>
            <a:xfrm>
              <a:off x="8579427" y="4520096"/>
              <a:ext cx="2016868" cy="396486"/>
            </a:xfrm>
            <a:prstGeom prst="roundRect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8579427" y="4916582"/>
              <a:ext cx="2016868" cy="387314"/>
            </a:xfrm>
            <a:prstGeom prst="roundRect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8579427" y="5303897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ounded Rectangle 66"/>
            <p:cNvSpPr/>
            <p:nvPr/>
          </p:nvSpPr>
          <p:spPr>
            <a:xfrm>
              <a:off x="8579427" y="5691212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Right Arrow 67"/>
          <p:cNvSpPr/>
          <p:nvPr/>
        </p:nvSpPr>
        <p:spPr>
          <a:xfrm>
            <a:off x="3957554" y="3843823"/>
            <a:ext cx="720560" cy="589913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ight Arrow 68"/>
          <p:cNvSpPr/>
          <p:nvPr/>
        </p:nvSpPr>
        <p:spPr>
          <a:xfrm rot="1759431">
            <a:off x="8082562" y="4431812"/>
            <a:ext cx="776592" cy="64410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8826829" y="2630939"/>
            <a:ext cx="30603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Parallelism: </a:t>
            </a:r>
          </a:p>
          <a:p>
            <a:pPr algn="r"/>
            <a:r>
              <a:rPr lang="en-US" sz="3200" b="1" i="1" dirty="0">
                <a:solidFill>
                  <a:srgbClr val="00B050"/>
                </a:solidFill>
              </a:rPr>
              <a:t>2 thread blocks </a:t>
            </a:r>
          </a:p>
          <a:p>
            <a:pPr algn="r"/>
            <a:r>
              <a:rPr lang="en-US" sz="3200" b="1" i="1" dirty="0">
                <a:solidFill>
                  <a:srgbClr val="00B050"/>
                </a:solidFill>
              </a:rPr>
              <a:t>22 threads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5387476" y="2949263"/>
            <a:ext cx="2016868" cy="396486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unch line"/>
          <p:cNvSpPr/>
          <p:nvPr/>
        </p:nvSpPr>
        <p:spPr>
          <a:xfrm>
            <a:off x="1687" y="2369902"/>
            <a:ext cx="12204926" cy="23085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>
                <a:solidFill>
                  <a:schemeClr val="accent5"/>
                </a:solidFill>
              </a:rPr>
              <a:t>Flexibility in available resources </a:t>
            </a:r>
          </a:p>
          <a:p>
            <a:pPr algn="ctr"/>
            <a:r>
              <a:rPr lang="en-US" sz="5400" b="1" i="1" dirty="0">
                <a:solidFill>
                  <a:schemeClr val="accent5"/>
                </a:solidFill>
              </a:rPr>
              <a:t>helps restore parallelism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05807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96"/>
    </mc:Choice>
    <mc:Fallback xmlns="">
      <p:transition spd="slow" advTm="32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69" grpId="0" animBg="1"/>
      <p:bldP spid="70" grpId="0"/>
      <p:bldP spid="58" grpId="0" animBg="1"/>
      <p:bldP spid="4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Addressing Key Issues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24127" y="606824"/>
            <a:ext cx="9720073" cy="4632960"/>
          </a:xfrm>
        </p:spPr>
        <p:txBody>
          <a:bodyPr>
            <a:normAutofit/>
          </a:bodyPr>
          <a:lstStyle/>
          <a:p>
            <a:pPr marL="514350" indent="-514350">
              <a:lnSpc>
                <a:spcPct val="300000"/>
              </a:lnSpc>
              <a:buClr>
                <a:srgbClr val="C00000"/>
              </a:buClr>
              <a:buFont typeface="+mj-lt"/>
              <a:buAutoNum type="arabicPeriod"/>
            </a:pPr>
            <a:r>
              <a:rPr lang="en-US" sz="4400" b="1" i="1" dirty="0">
                <a:solidFill>
                  <a:srgbClr val="C00000"/>
                </a:solidFill>
              </a:rPr>
              <a:t> Static Underutilization</a:t>
            </a:r>
          </a:p>
          <a:p>
            <a:pPr marL="514350" indent="-514350">
              <a:lnSpc>
                <a:spcPct val="300000"/>
              </a:lnSpc>
              <a:buClr>
                <a:srgbClr val="C00000"/>
              </a:buClr>
              <a:buFont typeface="+mj-lt"/>
              <a:buAutoNum type="arabicPeriod"/>
            </a:pPr>
            <a:r>
              <a:rPr lang="en-US" sz="4400" b="1" i="1" dirty="0">
                <a:solidFill>
                  <a:srgbClr val="C00000"/>
                </a:solidFill>
              </a:rPr>
              <a:t> Dynamic Underutilization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40932" y="2362580"/>
            <a:ext cx="106510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/>
              <a:t>Provide an illusion of a </a:t>
            </a:r>
            <a:r>
              <a:rPr lang="en-US" sz="4000" b="1" i="1" dirty="0">
                <a:solidFill>
                  <a:schemeClr val="accent5"/>
                </a:solidFill>
              </a:rPr>
              <a:t>flexible amount</a:t>
            </a:r>
          </a:p>
          <a:p>
            <a:r>
              <a:rPr lang="en-US" sz="4000" b="1" i="1" dirty="0"/>
              <a:t>of resources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40931" y="4588009"/>
            <a:ext cx="106510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/>
              <a:t>Enable</a:t>
            </a:r>
            <a:r>
              <a:rPr lang="en-US" sz="4000" b="1" i="1" dirty="0">
                <a:solidFill>
                  <a:schemeClr val="accent5"/>
                </a:solidFill>
              </a:rPr>
              <a:t> dynamic </a:t>
            </a:r>
            <a:r>
              <a:rPr lang="en-US" sz="4000" b="1" i="1" dirty="0"/>
              <a:t>allocation/deallocation </a:t>
            </a:r>
          </a:p>
          <a:p>
            <a:r>
              <a:rPr lang="en-US" sz="4000" b="1" i="1" dirty="0"/>
              <a:t>of resources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688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09"/>
    </mc:Choice>
    <mc:Fallback xmlns="">
      <p:transition spd="slow" advTm="19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38103" y="0"/>
            <a:ext cx="9720263" cy="1023815"/>
          </a:xfrm>
        </p:spPr>
        <p:txBody>
          <a:bodyPr/>
          <a:lstStyle/>
          <a:p>
            <a:r>
              <a:rPr lang="en-US" sz="4800" b="1" dirty="0"/>
              <a:t>Overview</a:t>
            </a:r>
            <a:r>
              <a:rPr lang="en-US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38103" y="832430"/>
            <a:ext cx="11564156" cy="3144147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700" b="1" dirty="0">
                <a:latin typeface="Calibri" panose="020F0502020204030204" pitchFamily="34" charset="0"/>
                <a:cs typeface="Calibri" panose="020F0502020204030204" pitchFamily="34" charset="0"/>
              </a:rPr>
              <a:t>Problem: </a:t>
            </a: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Major on-chip resources in GPUs are managed by the </a:t>
            </a:r>
            <a:r>
              <a:rPr lang="en-US" sz="2700" b="1" i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programmer/software</a:t>
            </a:r>
          </a:p>
          <a:p>
            <a:pPr>
              <a:lnSpc>
                <a:spcPct val="80000"/>
              </a:lnSpc>
            </a:pPr>
            <a:r>
              <a:rPr lang="en-US" sz="2700" b="1" dirty="0">
                <a:latin typeface="Calibri" panose="020F0502020204030204" pitchFamily="34" charset="0"/>
                <a:cs typeface="Calibri" panose="020F0502020204030204" pitchFamily="34" charset="0"/>
              </a:rPr>
              <a:t>Key Issues: </a:t>
            </a: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Leads to several challenges in obtaining high performance:</a:t>
            </a:r>
            <a:endParaRPr lang="en-US" sz="2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27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Programming Ease: </a:t>
            </a: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Requires programmer effort to optimize resource usage</a:t>
            </a:r>
          </a:p>
          <a:p>
            <a:pPr lvl="1">
              <a:lnSpc>
                <a:spcPct val="80000"/>
              </a:lnSpc>
              <a:buFont typeface="Gill Sans MT" panose="020B0502020104020203" pitchFamily="34" charset="0"/>
              <a:buChar char="–"/>
            </a:pP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Portability: </a:t>
            </a: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Optimizations do not port well across different GPUs </a:t>
            </a:r>
          </a:p>
          <a:p>
            <a:pPr lvl="1">
              <a:lnSpc>
                <a:spcPct val="80000"/>
              </a:lnSpc>
              <a:buFont typeface="Gill Sans MT" panose="020B0502020104020203" pitchFamily="34" charset="0"/>
              <a:buChar char="–"/>
            </a:pP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Resource Inefficiency: </a:t>
            </a: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Underutilized resources even in optimized code </a:t>
            </a:r>
          </a:p>
          <a:p>
            <a:pPr>
              <a:lnSpc>
                <a:spcPct val="80000"/>
              </a:lnSpc>
            </a:pPr>
            <a:r>
              <a:rPr lang="en-US" sz="2700" b="1" dirty="0">
                <a:latin typeface="Calibri" panose="020F0502020204030204" pitchFamily="34" charset="0"/>
                <a:cs typeface="Calibri" panose="020F0502020204030204" pitchFamily="34" charset="0"/>
              </a:rPr>
              <a:t>Our Goal: 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27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Reduce dependence of performance on programmer-specified resource usage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 Enhance resource efficiency for optimized code </a:t>
            </a:r>
            <a:endParaRPr lang="en-US" sz="2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80000"/>
              </a:lnSpc>
            </a:pPr>
            <a:r>
              <a:rPr lang="en-US" sz="2700" b="1" dirty="0">
                <a:latin typeface="Calibri" panose="020F0502020204030204" pitchFamily="34" charset="0"/>
                <a:cs typeface="Calibri" panose="020F0502020204030204" pitchFamily="34" charset="0"/>
              </a:rPr>
              <a:t>Our Approach: </a:t>
            </a:r>
            <a:r>
              <a:rPr lang="en-US" sz="2700" b="1" i="1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Decouple</a:t>
            </a: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 the programmer-specified resource usage from the allocation in the hardware</a:t>
            </a:r>
          </a:p>
          <a:p>
            <a:pPr>
              <a:lnSpc>
                <a:spcPct val="80000"/>
              </a:lnSpc>
            </a:pPr>
            <a:r>
              <a:rPr lang="en-US" sz="2700" b="1" dirty="0" err="1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Zorua</a:t>
            </a:r>
            <a:r>
              <a:rPr lang="en-US" sz="27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2700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 Holistic Resource Virtualization Framework for GPUs</a:t>
            </a:r>
          </a:p>
          <a:p>
            <a:pPr>
              <a:lnSpc>
                <a:spcPct val="80000"/>
              </a:lnSpc>
            </a:pPr>
            <a:r>
              <a:rPr lang="en-US" sz="2700" b="1" dirty="0">
                <a:latin typeface="Calibri" panose="020F0502020204030204" pitchFamily="34" charset="0"/>
                <a:cs typeface="Calibri" panose="020F0502020204030204" pitchFamily="34" charset="0"/>
              </a:rPr>
              <a:t>Key Results: </a:t>
            </a:r>
            <a:r>
              <a:rPr lang="en-US" sz="2700" dirty="0" err="1">
                <a:latin typeface="Calibri" panose="020F0502020204030204" pitchFamily="34" charset="0"/>
                <a:cs typeface="Calibri" panose="020F0502020204030204" pitchFamily="34" charset="0"/>
              </a:rPr>
              <a:t>Zorua</a:t>
            </a:r>
            <a:r>
              <a:rPr lang="en-US" sz="2700" dirty="0">
                <a:latin typeface="Calibri" panose="020F0502020204030204" pitchFamily="34" charset="0"/>
                <a:cs typeface="Calibri" panose="020F0502020204030204" pitchFamily="34" charset="0"/>
              </a:rPr>
              <a:t> enhances programming ease, performance portability and performance for optimized code</a:t>
            </a:r>
            <a:endParaRPr lang="en-US" sz="27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925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689"/>
    </mc:Choice>
    <mc:Fallback xmlns="">
      <p:transition spd="slow" advTm="75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24128" y="1326183"/>
            <a:ext cx="9720073" cy="498317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Problem: Tight Coupling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Key Implications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Goal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Approach: </a:t>
            </a:r>
            <a:r>
              <a:rPr lang="en-US" sz="3600" dirty="0" err="1"/>
              <a:t>Zorua</a:t>
            </a:r>
            <a:endParaRPr lang="en-US" sz="3600" dirty="0"/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Virtualization Strategy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Challenges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Ideas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Evaluation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024128" y="4111772"/>
            <a:ext cx="4280604" cy="43611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12813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75"/>
    </mc:Choice>
    <mc:Fallback xmlns="">
      <p:transition spd="slow" advTm="4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Zorua</a:t>
            </a:r>
            <a:r>
              <a:rPr lang="en-US" dirty="0">
                <a:solidFill>
                  <a:schemeClr val="tx1"/>
                </a:solidFill>
              </a:rPr>
              <a:t>: Virtualization Strategy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711727" y="3576050"/>
            <a:ext cx="2996276" cy="1340752"/>
          </a:xfrm>
          <a:prstGeom prst="roundRect">
            <a:avLst/>
          </a:prstGeom>
          <a:pattFill prst="ltHorz">
            <a:fgClr>
              <a:schemeClr val="bg2">
                <a:lumMod val="90000"/>
              </a:schemeClr>
            </a:fgClr>
            <a:bgClr>
              <a:schemeClr val="bg1"/>
            </a:bgClr>
          </a:patt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C00000"/>
                </a:solidFill>
              </a:rPr>
              <a:t>Register File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042822" y="2124608"/>
            <a:ext cx="2269682" cy="1109645"/>
            <a:chOff x="6592557" y="2175429"/>
            <a:chExt cx="2342341" cy="1368052"/>
          </a:xfrm>
        </p:grpSpPr>
        <p:grpSp>
          <p:nvGrpSpPr>
            <p:cNvPr id="7" name="Group 6"/>
            <p:cNvGrpSpPr/>
            <p:nvPr/>
          </p:nvGrpSpPr>
          <p:grpSpPr>
            <a:xfrm>
              <a:off x="6592557" y="2175429"/>
              <a:ext cx="2342341" cy="1368052"/>
              <a:chOff x="5358860" y="4223217"/>
              <a:chExt cx="2016868" cy="1567602"/>
            </a:xfrm>
          </p:grpSpPr>
          <p:sp>
            <p:nvSpPr>
              <p:cNvPr id="8" name="Rounded Rectangle 7"/>
              <p:cNvSpPr/>
              <p:nvPr/>
            </p:nvSpPr>
            <p:spPr>
              <a:xfrm>
                <a:off x="5358860" y="4223217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5358860" y="4610532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5358860" y="5007018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>
                <a:off x="5358860" y="5394333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6877235" y="2527912"/>
              <a:ext cx="1798750" cy="645064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prstClr val="black"/>
                  </a:solidFill>
                  <a:latin typeface="Tw Cen MT Condensed"/>
                </a:rPr>
                <a:t>Thread Slots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483976" y="1426007"/>
            <a:ext cx="3787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Physical Resources</a:t>
            </a:r>
            <a:endParaRPr lang="en-US" sz="4000" b="1" dirty="0">
              <a:solidFill>
                <a:schemeClr val="tx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5243310" y="1684290"/>
            <a:ext cx="2116" cy="4856816"/>
          </a:xfrm>
          <a:prstGeom prst="line">
            <a:avLst/>
          </a:prstGeom>
          <a:ln w="76200"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2061732" y="2095444"/>
            <a:ext cx="2411594" cy="1245696"/>
            <a:chOff x="2499530" y="1958204"/>
            <a:chExt cx="2411594" cy="1245696"/>
          </a:xfrm>
        </p:grpSpPr>
        <p:grpSp>
          <p:nvGrpSpPr>
            <p:cNvPr id="16" name="Group 15"/>
            <p:cNvGrpSpPr/>
            <p:nvPr/>
          </p:nvGrpSpPr>
          <p:grpSpPr>
            <a:xfrm>
              <a:off x="2499530" y="1958204"/>
              <a:ext cx="2411594" cy="1245696"/>
              <a:chOff x="5358860" y="4223217"/>
              <a:chExt cx="2016868" cy="1567602"/>
            </a:xfrm>
            <a:solidFill>
              <a:schemeClr val="bg1">
                <a:lumMod val="95000"/>
              </a:schemeClr>
            </a:solidFill>
          </p:grpSpPr>
          <p:sp>
            <p:nvSpPr>
              <p:cNvPr id="17" name="Rounded Rectangle 16"/>
              <p:cNvSpPr/>
              <p:nvPr/>
            </p:nvSpPr>
            <p:spPr>
              <a:xfrm>
                <a:off x="5358860" y="4223217"/>
                <a:ext cx="2016868" cy="396486"/>
              </a:xfrm>
              <a:prstGeom prst="roundRect">
                <a:avLst/>
              </a:prstGeom>
              <a:grpFill/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5358860" y="4610532"/>
                <a:ext cx="2016868" cy="396486"/>
              </a:xfrm>
              <a:prstGeom prst="roundRect">
                <a:avLst/>
              </a:prstGeom>
              <a:grpFill/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5358860" y="5007018"/>
                <a:ext cx="2016868" cy="396486"/>
              </a:xfrm>
              <a:prstGeom prst="roundRect">
                <a:avLst/>
              </a:prstGeom>
              <a:grpFill/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>
                <a:off x="5358860" y="5394333"/>
                <a:ext cx="2016868" cy="396486"/>
              </a:xfrm>
              <a:prstGeom prst="roundRect">
                <a:avLst/>
              </a:prstGeom>
              <a:grpFill/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2623739" y="2346142"/>
              <a:ext cx="2262138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rgbClr val="C00000"/>
                  </a:solidFill>
                </a:rPr>
                <a:t>Thread Slots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399524" y="1416416"/>
            <a:ext cx="3503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  <a:latin typeface="+mj-lt"/>
              </a:rPr>
              <a:t>Virtual Resources</a:t>
            </a:r>
          </a:p>
        </p:txBody>
      </p:sp>
      <p:cxnSp>
        <p:nvCxnSpPr>
          <p:cNvPr id="48" name="Straight Arrow Connector 47"/>
          <p:cNvCxnSpPr>
            <a:stCxn id="17" idx="3"/>
            <a:endCxn id="10" idx="1"/>
          </p:cNvCxnSpPr>
          <p:nvPr/>
        </p:nvCxnSpPr>
        <p:spPr>
          <a:xfrm>
            <a:off x="4473326" y="2252978"/>
            <a:ext cx="1569496" cy="566782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9" idx="3"/>
            <a:endCxn id="8" idx="1"/>
          </p:cNvCxnSpPr>
          <p:nvPr/>
        </p:nvCxnSpPr>
        <p:spPr>
          <a:xfrm flipV="1">
            <a:off x="4473326" y="2264937"/>
            <a:ext cx="1569496" cy="610889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20" idx="3"/>
          </p:cNvCxnSpPr>
          <p:nvPr/>
        </p:nvCxnSpPr>
        <p:spPr>
          <a:xfrm flipV="1">
            <a:off x="4473326" y="2374330"/>
            <a:ext cx="1594461" cy="809276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1733192" y="4061949"/>
            <a:ext cx="2901161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1694070" y="4537908"/>
            <a:ext cx="2968632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5960931" y="3733278"/>
            <a:ext cx="2642741" cy="1050063"/>
            <a:chOff x="6031877" y="3641367"/>
            <a:chExt cx="3094706" cy="1340752"/>
          </a:xfrm>
        </p:grpSpPr>
        <p:sp>
          <p:nvSpPr>
            <p:cNvPr id="6" name="Rounded Rectangle 5"/>
            <p:cNvSpPr/>
            <p:nvPr/>
          </p:nvSpPr>
          <p:spPr>
            <a:xfrm>
              <a:off x="6031877" y="3641367"/>
              <a:ext cx="3094706" cy="1340752"/>
            </a:xfrm>
            <a:prstGeom prst="roundRect">
              <a:avLst/>
            </a:prstGeom>
            <a:pattFill prst="ltHorz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prstClr val="black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Register File</a:t>
              </a:r>
            </a:p>
          </p:txBody>
        </p:sp>
        <p:cxnSp>
          <p:nvCxnSpPr>
            <p:cNvPr id="60" name="Straight Connector 59"/>
            <p:cNvCxnSpPr/>
            <p:nvPr/>
          </p:nvCxnSpPr>
          <p:spPr>
            <a:xfrm flipV="1">
              <a:off x="6031877" y="4087547"/>
              <a:ext cx="3094706" cy="11742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6031877" y="4608071"/>
              <a:ext cx="3094706" cy="11742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Straight Arrow Connector 63"/>
          <p:cNvCxnSpPr>
            <a:stCxn id="5" idx="3"/>
          </p:cNvCxnSpPr>
          <p:nvPr/>
        </p:nvCxnSpPr>
        <p:spPr>
          <a:xfrm>
            <a:off x="4708003" y="4246426"/>
            <a:ext cx="1314819" cy="473782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2251451" y="5143222"/>
            <a:ext cx="2011476" cy="1604507"/>
            <a:chOff x="2625390" y="5217007"/>
            <a:chExt cx="2008963" cy="1415251"/>
          </a:xfrm>
        </p:grpSpPr>
        <p:sp>
          <p:nvSpPr>
            <p:cNvPr id="22" name="Rounded Rectangle 21"/>
            <p:cNvSpPr/>
            <p:nvPr/>
          </p:nvSpPr>
          <p:spPr>
            <a:xfrm>
              <a:off x="2654410" y="5217007"/>
              <a:ext cx="1979943" cy="1415251"/>
            </a:xfrm>
            <a:prstGeom prst="roundRect">
              <a:avLst/>
            </a:prstGeom>
            <a:pattFill prst="dotGrid">
              <a:fgClr>
                <a:schemeClr val="bg2">
                  <a:lumMod val="50000"/>
                </a:schemeClr>
              </a:fgClr>
              <a:bgClr>
                <a:schemeClr val="bg1"/>
              </a:bgClr>
            </a:patt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C00000"/>
                  </a:solidFill>
                </a:rPr>
                <a:t>Scratchpad</a:t>
              </a:r>
            </a:p>
            <a:p>
              <a:pPr algn="ctr"/>
              <a:r>
                <a:rPr lang="en-US" sz="2800" dirty="0">
                  <a:solidFill>
                    <a:srgbClr val="C00000"/>
                  </a:solidFill>
                </a:rPr>
                <a:t>Memory</a:t>
              </a: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V="1">
              <a:off x="2654410" y="5468233"/>
              <a:ext cx="1979943" cy="56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2625390" y="5942173"/>
              <a:ext cx="1979943" cy="56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2650227" y="6410426"/>
              <a:ext cx="1979943" cy="56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6170394" y="5321527"/>
            <a:ext cx="1879758" cy="1219579"/>
            <a:chOff x="6020338" y="5335408"/>
            <a:chExt cx="1879758" cy="1219579"/>
          </a:xfrm>
        </p:grpSpPr>
        <p:sp>
          <p:nvSpPr>
            <p:cNvPr id="13" name="Rounded Rectangle 12"/>
            <p:cNvSpPr/>
            <p:nvPr/>
          </p:nvSpPr>
          <p:spPr>
            <a:xfrm>
              <a:off x="6031877" y="5335408"/>
              <a:ext cx="1856680" cy="1219579"/>
            </a:xfrm>
            <a:prstGeom prst="roundRect">
              <a:avLst/>
            </a:prstGeom>
            <a:pattFill prst="dotGrid">
              <a:fgClr>
                <a:schemeClr val="accent1"/>
              </a:fgClr>
              <a:bgClr>
                <a:schemeClr val="bg1"/>
              </a:bgClr>
            </a:pattFill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prstClr val="black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Scratchpad</a:t>
              </a:r>
            </a:p>
            <a:p>
              <a:pPr algn="ctr"/>
              <a:r>
                <a:rPr lang="en-US" sz="2400" b="1" dirty="0">
                  <a:solidFill>
                    <a:prstClr val="black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Memory</a:t>
              </a:r>
            </a:p>
          </p:txBody>
        </p:sp>
        <p:cxnSp>
          <p:nvCxnSpPr>
            <p:cNvPr id="73" name="Straight Connector 72"/>
            <p:cNvCxnSpPr/>
            <p:nvPr/>
          </p:nvCxnSpPr>
          <p:spPr>
            <a:xfrm>
              <a:off x="6036695" y="5464975"/>
              <a:ext cx="1851862" cy="3258"/>
            </a:xfrm>
            <a:prstGeom prst="lin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6048234" y="5931528"/>
              <a:ext cx="1851862" cy="3258"/>
            </a:xfrm>
            <a:prstGeom prst="lin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6020338" y="6352178"/>
              <a:ext cx="1851862" cy="3258"/>
            </a:xfrm>
            <a:prstGeom prst="lin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7" name="Straight Arrow Connector 76"/>
          <p:cNvCxnSpPr/>
          <p:nvPr/>
        </p:nvCxnSpPr>
        <p:spPr>
          <a:xfrm>
            <a:off x="4274466" y="5616906"/>
            <a:ext cx="1895928" cy="565891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4291983" y="5619561"/>
            <a:ext cx="1878411" cy="763755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18" idx="3"/>
          </p:cNvCxnSpPr>
          <p:nvPr/>
        </p:nvCxnSpPr>
        <p:spPr>
          <a:xfrm>
            <a:off x="4473326" y="2560758"/>
            <a:ext cx="1590275" cy="102835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19" idx="3"/>
            <a:endCxn id="11" idx="1"/>
          </p:cNvCxnSpPr>
          <p:nvPr/>
        </p:nvCxnSpPr>
        <p:spPr>
          <a:xfrm>
            <a:off x="4473326" y="2875826"/>
            <a:ext cx="1569496" cy="218099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4725660" y="3886364"/>
            <a:ext cx="1297162" cy="3116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Punch line"/>
          <p:cNvSpPr/>
          <p:nvPr/>
        </p:nvSpPr>
        <p:spPr>
          <a:xfrm>
            <a:off x="1687" y="2185856"/>
            <a:ext cx="12204926" cy="26723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i="1" dirty="0">
                <a:solidFill>
                  <a:schemeClr val="accent5"/>
                </a:solidFill>
              </a:rPr>
              <a:t>Fine-grained dynamic allocation provides</a:t>
            </a:r>
          </a:p>
          <a:p>
            <a:pPr algn="ctr"/>
            <a:r>
              <a:rPr lang="en-US" sz="4800" b="1" i="1" dirty="0">
                <a:solidFill>
                  <a:schemeClr val="accent5"/>
                </a:solidFill>
              </a:rPr>
              <a:t>resource efficiency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6351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97"/>
    </mc:Choice>
    <mc:Fallback xmlns="">
      <p:transition spd="slow" advTm="40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Straight Arrow Connector 79"/>
          <p:cNvCxnSpPr>
            <a:endCxn id="59" idx="1"/>
          </p:cNvCxnSpPr>
          <p:nvPr/>
        </p:nvCxnSpPr>
        <p:spPr>
          <a:xfrm flipV="1">
            <a:off x="4473326" y="3091482"/>
            <a:ext cx="5869947" cy="155450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4662702" y="3889480"/>
            <a:ext cx="5659196" cy="836989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Zorua</a:t>
            </a:r>
            <a:r>
              <a:rPr lang="en-US" dirty="0">
                <a:solidFill>
                  <a:schemeClr val="tx1"/>
                </a:solidFill>
              </a:rPr>
              <a:t>: Virtualization Strategy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715210" y="3575949"/>
            <a:ext cx="2996276" cy="1340752"/>
          </a:xfrm>
          <a:prstGeom prst="roundRect">
            <a:avLst/>
          </a:prstGeom>
          <a:pattFill prst="ltHorz">
            <a:fgClr>
              <a:schemeClr val="bg2">
                <a:lumMod val="90000"/>
              </a:schemeClr>
            </a:fgClr>
            <a:bgClr>
              <a:schemeClr val="bg1"/>
            </a:bgClr>
          </a:patt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Register File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042822" y="2124608"/>
            <a:ext cx="2269682" cy="1109645"/>
            <a:chOff x="6592557" y="2175429"/>
            <a:chExt cx="2342341" cy="1368052"/>
          </a:xfrm>
        </p:grpSpPr>
        <p:grpSp>
          <p:nvGrpSpPr>
            <p:cNvPr id="7" name="Group 6"/>
            <p:cNvGrpSpPr/>
            <p:nvPr/>
          </p:nvGrpSpPr>
          <p:grpSpPr>
            <a:xfrm>
              <a:off x="6592557" y="2175429"/>
              <a:ext cx="2342341" cy="1368052"/>
              <a:chOff x="5358860" y="4223217"/>
              <a:chExt cx="2016868" cy="1567602"/>
            </a:xfrm>
          </p:grpSpPr>
          <p:sp>
            <p:nvSpPr>
              <p:cNvPr id="8" name="Rounded Rectangle 7"/>
              <p:cNvSpPr/>
              <p:nvPr/>
            </p:nvSpPr>
            <p:spPr>
              <a:xfrm>
                <a:off x="5358860" y="4223217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5358860" y="4610532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5358860" y="5007018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>
                <a:off x="5358860" y="5394333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6843953" y="2567259"/>
              <a:ext cx="1798750" cy="523220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prstClr val="black"/>
                  </a:solidFill>
                  <a:latin typeface="Tw Cen MT Condensed"/>
                </a:rPr>
                <a:t>Thread Slots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483976" y="1426007"/>
            <a:ext cx="3863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Physical Resources</a:t>
            </a:r>
            <a:endParaRPr lang="en-US" sz="4000" b="1" dirty="0">
              <a:solidFill>
                <a:schemeClr val="tx2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5243310" y="1708782"/>
            <a:ext cx="2116" cy="4856816"/>
          </a:xfrm>
          <a:prstGeom prst="line">
            <a:avLst/>
          </a:prstGeom>
          <a:ln w="76200"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2061732" y="2095444"/>
            <a:ext cx="2411594" cy="1245696"/>
            <a:chOff x="2499530" y="1958204"/>
            <a:chExt cx="2411594" cy="1245696"/>
          </a:xfrm>
        </p:grpSpPr>
        <p:grpSp>
          <p:nvGrpSpPr>
            <p:cNvPr id="16" name="Group 15"/>
            <p:cNvGrpSpPr/>
            <p:nvPr/>
          </p:nvGrpSpPr>
          <p:grpSpPr>
            <a:xfrm>
              <a:off x="2499530" y="1958204"/>
              <a:ext cx="2411594" cy="1245696"/>
              <a:chOff x="5358860" y="4223217"/>
              <a:chExt cx="2016868" cy="1567602"/>
            </a:xfrm>
            <a:solidFill>
              <a:schemeClr val="bg1">
                <a:lumMod val="95000"/>
              </a:schemeClr>
            </a:solidFill>
          </p:grpSpPr>
          <p:sp>
            <p:nvSpPr>
              <p:cNvPr id="17" name="Rounded Rectangle 16"/>
              <p:cNvSpPr/>
              <p:nvPr/>
            </p:nvSpPr>
            <p:spPr>
              <a:xfrm>
                <a:off x="5358860" y="4223217"/>
                <a:ext cx="2016868" cy="396486"/>
              </a:xfrm>
              <a:prstGeom prst="roundRect">
                <a:avLst/>
              </a:prstGeom>
              <a:grpFill/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5358860" y="4610532"/>
                <a:ext cx="2016868" cy="396486"/>
              </a:xfrm>
              <a:prstGeom prst="roundRect">
                <a:avLst/>
              </a:prstGeom>
              <a:grpFill/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5358860" y="5007018"/>
                <a:ext cx="2016868" cy="396486"/>
              </a:xfrm>
              <a:prstGeom prst="roundRect">
                <a:avLst/>
              </a:prstGeom>
              <a:grpFill/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>
                <a:off x="5358860" y="5394333"/>
                <a:ext cx="2016868" cy="396486"/>
              </a:xfrm>
              <a:prstGeom prst="roundRect">
                <a:avLst/>
              </a:prstGeom>
              <a:grpFill/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2683777" y="2269586"/>
              <a:ext cx="2066561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rgbClr val="C00000"/>
                  </a:solidFill>
                </a:rPr>
                <a:t>Thread Slots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399524" y="1416416"/>
            <a:ext cx="3503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  <a:latin typeface="+mj-lt"/>
              </a:rPr>
              <a:t>Virtual Resources</a:t>
            </a:r>
          </a:p>
        </p:txBody>
      </p:sp>
      <p:cxnSp>
        <p:nvCxnSpPr>
          <p:cNvPr id="48" name="Straight Arrow Connector 47"/>
          <p:cNvCxnSpPr>
            <a:stCxn id="17" idx="3"/>
            <a:endCxn id="10" idx="1"/>
          </p:cNvCxnSpPr>
          <p:nvPr/>
        </p:nvCxnSpPr>
        <p:spPr>
          <a:xfrm>
            <a:off x="4473326" y="2252978"/>
            <a:ext cx="1569496" cy="566782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1733192" y="4061949"/>
            <a:ext cx="2901161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1694070" y="4537908"/>
            <a:ext cx="2968632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5960932" y="3733278"/>
            <a:ext cx="2372352" cy="1050063"/>
            <a:chOff x="6031877" y="3641367"/>
            <a:chExt cx="3094706" cy="1340752"/>
          </a:xfrm>
        </p:grpSpPr>
        <p:sp>
          <p:nvSpPr>
            <p:cNvPr id="6" name="Rounded Rectangle 5"/>
            <p:cNvSpPr/>
            <p:nvPr/>
          </p:nvSpPr>
          <p:spPr>
            <a:xfrm>
              <a:off x="6031877" y="3641367"/>
              <a:ext cx="3094706" cy="1340752"/>
            </a:xfrm>
            <a:prstGeom prst="roundRect">
              <a:avLst/>
            </a:prstGeom>
            <a:pattFill prst="ltHorz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prstClr val="black"/>
                  </a:solidFill>
                </a:rPr>
                <a:t>Register File</a:t>
              </a:r>
            </a:p>
          </p:txBody>
        </p:sp>
        <p:cxnSp>
          <p:nvCxnSpPr>
            <p:cNvPr id="60" name="Straight Connector 59"/>
            <p:cNvCxnSpPr/>
            <p:nvPr/>
          </p:nvCxnSpPr>
          <p:spPr>
            <a:xfrm flipV="1">
              <a:off x="6031877" y="4087547"/>
              <a:ext cx="3094706" cy="11742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6031877" y="4608071"/>
              <a:ext cx="3094706" cy="11742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Straight Arrow Connector 63"/>
          <p:cNvCxnSpPr>
            <a:stCxn id="5" idx="3"/>
          </p:cNvCxnSpPr>
          <p:nvPr/>
        </p:nvCxnSpPr>
        <p:spPr>
          <a:xfrm>
            <a:off x="4711486" y="4246325"/>
            <a:ext cx="1314819" cy="473782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2251451" y="5143222"/>
            <a:ext cx="2011476" cy="1604507"/>
            <a:chOff x="2625390" y="5217007"/>
            <a:chExt cx="2008963" cy="1415251"/>
          </a:xfrm>
        </p:grpSpPr>
        <p:sp>
          <p:nvSpPr>
            <p:cNvPr id="22" name="Rounded Rectangle 21"/>
            <p:cNvSpPr/>
            <p:nvPr/>
          </p:nvSpPr>
          <p:spPr>
            <a:xfrm>
              <a:off x="2654410" y="5217007"/>
              <a:ext cx="1979943" cy="1415251"/>
            </a:xfrm>
            <a:prstGeom prst="roundRect">
              <a:avLst/>
            </a:prstGeom>
            <a:pattFill prst="dotGrid">
              <a:fgClr>
                <a:schemeClr val="bg2">
                  <a:lumMod val="50000"/>
                </a:schemeClr>
              </a:fgClr>
              <a:bgClr>
                <a:schemeClr val="bg1"/>
              </a:bgClr>
            </a:patt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C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Scratchpad</a:t>
              </a:r>
            </a:p>
            <a:p>
              <a:pPr algn="ctr"/>
              <a:r>
                <a:rPr lang="en-US" sz="2800" dirty="0">
                  <a:solidFill>
                    <a:srgbClr val="C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Memory</a:t>
              </a: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V="1">
              <a:off x="2654410" y="5468233"/>
              <a:ext cx="1979943" cy="56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2625390" y="5942173"/>
              <a:ext cx="1979943" cy="56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2650227" y="6410426"/>
              <a:ext cx="1979943" cy="5687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6170394" y="5321527"/>
            <a:ext cx="1879758" cy="1219579"/>
            <a:chOff x="6020338" y="5335408"/>
            <a:chExt cx="1879758" cy="1219579"/>
          </a:xfrm>
        </p:grpSpPr>
        <p:sp>
          <p:nvSpPr>
            <p:cNvPr id="13" name="Rounded Rectangle 12"/>
            <p:cNvSpPr/>
            <p:nvPr/>
          </p:nvSpPr>
          <p:spPr>
            <a:xfrm>
              <a:off x="6031877" y="5335408"/>
              <a:ext cx="1856680" cy="1219579"/>
            </a:xfrm>
            <a:prstGeom prst="roundRect">
              <a:avLst/>
            </a:prstGeom>
            <a:pattFill prst="dotGrid">
              <a:fgClr>
                <a:schemeClr val="accent1"/>
              </a:fgClr>
              <a:bgClr>
                <a:schemeClr val="bg1"/>
              </a:bgClr>
            </a:pattFill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prstClr val="black"/>
                  </a:solidFill>
                </a:rPr>
                <a:t>Scratchpad</a:t>
              </a:r>
            </a:p>
            <a:p>
              <a:pPr algn="ctr"/>
              <a:r>
                <a:rPr lang="en-US" sz="2400" b="1" dirty="0">
                  <a:solidFill>
                    <a:prstClr val="black"/>
                  </a:solidFill>
                </a:rPr>
                <a:t>Memory</a:t>
              </a:r>
            </a:p>
          </p:txBody>
        </p:sp>
        <p:cxnSp>
          <p:nvCxnSpPr>
            <p:cNvPr id="73" name="Straight Connector 72"/>
            <p:cNvCxnSpPr/>
            <p:nvPr/>
          </p:nvCxnSpPr>
          <p:spPr>
            <a:xfrm>
              <a:off x="6036695" y="5464975"/>
              <a:ext cx="1851862" cy="3258"/>
            </a:xfrm>
            <a:prstGeom prst="lin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6048234" y="5931528"/>
              <a:ext cx="1851862" cy="3258"/>
            </a:xfrm>
            <a:prstGeom prst="lin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6020338" y="6352178"/>
              <a:ext cx="1851862" cy="3258"/>
            </a:xfrm>
            <a:prstGeom prst="lin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7" name="Straight Arrow Connector 76"/>
          <p:cNvCxnSpPr/>
          <p:nvPr/>
        </p:nvCxnSpPr>
        <p:spPr>
          <a:xfrm>
            <a:off x="4274466" y="5616906"/>
            <a:ext cx="1895928" cy="565891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4291983" y="5619561"/>
            <a:ext cx="1878411" cy="763755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4725660" y="3886364"/>
            <a:ext cx="1297162" cy="3116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9784403" y="613666"/>
            <a:ext cx="27099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</a:rPr>
              <a:t>Swap Space</a:t>
            </a:r>
          </a:p>
          <a:p>
            <a:r>
              <a:rPr lang="en-US" sz="2800" b="1" i="1" dirty="0">
                <a:solidFill>
                  <a:schemeClr val="tx2"/>
                </a:solidFill>
              </a:rPr>
              <a:t>(in the mem. hierarchy)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10343273" y="2131917"/>
            <a:ext cx="599008" cy="1098482"/>
            <a:chOff x="5358860" y="4223217"/>
            <a:chExt cx="2016868" cy="1567602"/>
          </a:xfrm>
          <a:noFill/>
        </p:grpSpPr>
        <p:sp>
          <p:nvSpPr>
            <p:cNvPr id="54" name="Rounded Rectangle 53"/>
            <p:cNvSpPr/>
            <p:nvPr/>
          </p:nvSpPr>
          <p:spPr>
            <a:xfrm>
              <a:off x="5358860" y="4223217"/>
              <a:ext cx="2016868" cy="396486"/>
            </a:xfrm>
            <a:prstGeom prst="roundRect">
              <a:avLst/>
            </a:prstGeom>
            <a:grp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5358860" y="4610532"/>
              <a:ext cx="2016868" cy="396486"/>
            </a:xfrm>
            <a:prstGeom prst="roundRect">
              <a:avLst/>
            </a:prstGeom>
            <a:grp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5358860" y="5007018"/>
              <a:ext cx="2016868" cy="396486"/>
            </a:xfrm>
            <a:prstGeom prst="roundRect">
              <a:avLst/>
            </a:prstGeom>
            <a:grp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5358860" y="5394333"/>
              <a:ext cx="2016868" cy="396486"/>
            </a:xfrm>
            <a:prstGeom prst="roundRect">
              <a:avLst/>
            </a:prstGeom>
            <a:grp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0318226" y="3673795"/>
            <a:ext cx="649102" cy="1129221"/>
            <a:chOff x="10293179" y="3590987"/>
            <a:chExt cx="649102" cy="1314073"/>
          </a:xfrm>
        </p:grpSpPr>
        <p:sp>
          <p:nvSpPr>
            <p:cNvPr id="61" name="Rounded Rectangle 60"/>
            <p:cNvSpPr/>
            <p:nvPr/>
          </p:nvSpPr>
          <p:spPr>
            <a:xfrm>
              <a:off x="10293179" y="3590987"/>
              <a:ext cx="649102" cy="1314073"/>
            </a:xfrm>
            <a:prstGeom prst="roundRect">
              <a:avLst/>
            </a:prstGeom>
            <a:pattFill prst="ltHorz">
              <a:fgClr>
                <a:srgbClr val="FFDDDD"/>
              </a:fgClr>
              <a:bgClr>
                <a:schemeClr val="bg1"/>
              </a:bgClr>
            </a:pattFill>
            <a:ln w="38100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prstClr val="black"/>
                </a:solidFill>
                <a:latin typeface="Tw Cen MT Condensed"/>
              </a:endParaRPr>
            </a:p>
          </p:txBody>
        </p:sp>
        <p:cxnSp>
          <p:nvCxnSpPr>
            <p:cNvPr id="65" name="Straight Connector 64"/>
            <p:cNvCxnSpPr/>
            <p:nvPr/>
          </p:nvCxnSpPr>
          <p:spPr>
            <a:xfrm>
              <a:off x="10293179" y="4013075"/>
              <a:ext cx="649102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10293179" y="4548633"/>
              <a:ext cx="649102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10314553" y="5222222"/>
            <a:ext cx="656447" cy="1308576"/>
            <a:chOff x="10289647" y="5200336"/>
            <a:chExt cx="656447" cy="1354652"/>
          </a:xfrm>
        </p:grpSpPr>
        <p:sp>
          <p:nvSpPr>
            <p:cNvPr id="63" name="Rounded Rectangle 62"/>
            <p:cNvSpPr/>
            <p:nvPr/>
          </p:nvSpPr>
          <p:spPr>
            <a:xfrm>
              <a:off x="10296992" y="5200336"/>
              <a:ext cx="649102" cy="1354652"/>
            </a:xfrm>
            <a:prstGeom prst="roundRect">
              <a:avLst/>
            </a:prstGeom>
            <a:pattFill prst="lgGrid">
              <a:fgClr>
                <a:srgbClr val="FFDDDD"/>
              </a:fgClr>
              <a:bgClr>
                <a:schemeClr val="bg1"/>
              </a:bgClr>
            </a:pattFill>
            <a:ln w="38100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prstClr val="black"/>
                </a:solidFill>
                <a:latin typeface="Tw Cen MT Condensed"/>
              </a:endParaRPr>
            </a:p>
          </p:txBody>
        </p:sp>
        <p:cxnSp>
          <p:nvCxnSpPr>
            <p:cNvPr id="67" name="Straight Connector 66"/>
            <p:cNvCxnSpPr/>
            <p:nvPr/>
          </p:nvCxnSpPr>
          <p:spPr>
            <a:xfrm>
              <a:off x="10289647" y="5603321"/>
              <a:ext cx="649102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10289647" y="6124928"/>
              <a:ext cx="649102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Connector 69"/>
          <p:cNvCxnSpPr/>
          <p:nvPr/>
        </p:nvCxnSpPr>
        <p:spPr>
          <a:xfrm>
            <a:off x="9302138" y="1698172"/>
            <a:ext cx="2116" cy="4856816"/>
          </a:xfrm>
          <a:prstGeom prst="line">
            <a:avLst/>
          </a:prstGeom>
          <a:ln w="76200"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266084" y="6412802"/>
            <a:ext cx="6048469" cy="194928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Punch line"/>
          <p:cNvSpPr/>
          <p:nvPr/>
        </p:nvSpPr>
        <p:spPr>
          <a:xfrm>
            <a:off x="1687" y="2226426"/>
            <a:ext cx="12204926" cy="25912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200" b="1" i="1" u="sng" dirty="0">
                <a:solidFill>
                  <a:schemeClr val="accent5"/>
                </a:solidFill>
              </a:rPr>
              <a:t>Careful</a:t>
            </a:r>
            <a:r>
              <a:rPr lang="en-US" sz="4200" b="1" i="1" dirty="0">
                <a:solidFill>
                  <a:schemeClr val="accent5"/>
                </a:solidFill>
              </a:rPr>
              <a:t> oversubscription using a swap space provides flexibility in the amount of resources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103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86"/>
    </mc:Choice>
    <mc:Fallback xmlns="">
      <p:transition spd="slow" advTm="25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8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24128" y="1326183"/>
            <a:ext cx="9720073" cy="498317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Problem: Tight Coupling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Key Implications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Goal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Approach: </a:t>
            </a:r>
            <a:r>
              <a:rPr lang="en-US" sz="3600" dirty="0" err="1"/>
              <a:t>Zorua</a:t>
            </a:r>
            <a:endParaRPr lang="en-US" sz="3600" dirty="0"/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Virtualization Strategy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Challenges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Ideas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Evaluation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024128" y="4559893"/>
            <a:ext cx="3632651" cy="43611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6760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9"/>
    </mc:Choice>
    <mc:Fallback xmlns="">
      <p:transition spd="slow" advTm="8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Zorua</a:t>
            </a:r>
            <a:r>
              <a:rPr lang="en-US" dirty="0"/>
              <a:t>: Design Challenges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24128" y="1895412"/>
            <a:ext cx="10052581" cy="4413948"/>
          </a:xfrm>
        </p:spPr>
        <p:txBody>
          <a:bodyPr/>
          <a:lstStyle/>
          <a:p>
            <a:r>
              <a:rPr lang="en-US" sz="3400" b="1" dirty="0"/>
              <a:t>Challenge 1: </a:t>
            </a:r>
            <a:r>
              <a:rPr lang="en-US" sz="3400" b="1" dirty="0">
                <a:solidFill>
                  <a:srgbClr val="00B050"/>
                </a:solidFill>
              </a:rPr>
              <a:t>Controlling</a:t>
            </a:r>
            <a:r>
              <a:rPr lang="en-US" sz="3400" dirty="0"/>
              <a:t> the </a:t>
            </a:r>
            <a:r>
              <a:rPr lang="en-US" sz="3400" b="1" i="1" dirty="0">
                <a:solidFill>
                  <a:srgbClr val="C00000"/>
                </a:solidFill>
              </a:rPr>
              <a:t>extent</a:t>
            </a:r>
            <a:r>
              <a:rPr lang="en-US" sz="3400" dirty="0">
                <a:solidFill>
                  <a:srgbClr val="C00000"/>
                </a:solidFill>
              </a:rPr>
              <a:t> </a:t>
            </a:r>
            <a:r>
              <a:rPr lang="en-US" sz="3400" dirty="0"/>
              <a:t>of oversubscription</a:t>
            </a:r>
          </a:p>
          <a:p>
            <a:pPr lvl="1">
              <a:buFont typeface="Calibri" pitchFamily="34" charset="0"/>
              <a:buChar char="–"/>
            </a:pPr>
            <a:r>
              <a:rPr lang="en-US" sz="3200" dirty="0"/>
              <a:t>Spills are expensive</a:t>
            </a:r>
            <a:endParaRPr lang="en-US" dirty="0"/>
          </a:p>
          <a:p>
            <a:pPr lvl="1">
              <a:buFont typeface="Calibri" pitchFamily="34" charset="0"/>
              <a:buChar char="–"/>
            </a:pPr>
            <a:endParaRPr lang="en-US" dirty="0"/>
          </a:p>
          <a:p>
            <a:r>
              <a:rPr lang="en-US" sz="3400" b="1" dirty="0"/>
              <a:t>Challenge 2: </a:t>
            </a:r>
            <a:r>
              <a:rPr lang="en-US" sz="3400" b="1" dirty="0">
                <a:solidFill>
                  <a:srgbClr val="00B050"/>
                </a:solidFill>
              </a:rPr>
              <a:t>Coordinating</a:t>
            </a:r>
            <a:r>
              <a:rPr lang="en-US" sz="3400" dirty="0">
                <a:solidFill>
                  <a:srgbClr val="00B050"/>
                </a:solidFill>
              </a:rPr>
              <a:t> </a:t>
            </a:r>
            <a:r>
              <a:rPr lang="en-US" sz="3400" dirty="0"/>
              <a:t>virtualization of </a:t>
            </a:r>
            <a:r>
              <a:rPr lang="en-US" sz="3400" b="1" i="1" dirty="0">
                <a:solidFill>
                  <a:srgbClr val="C00000"/>
                </a:solidFill>
              </a:rPr>
              <a:t>multiple            </a:t>
            </a:r>
            <a:r>
              <a:rPr lang="en-US" sz="3400" dirty="0"/>
              <a:t>on-chip resources</a:t>
            </a:r>
          </a:p>
          <a:p>
            <a:pPr lvl="1">
              <a:buFont typeface="Calibri" pitchFamily="34" charset="0"/>
              <a:buChar char="–"/>
            </a:pPr>
            <a:r>
              <a:rPr lang="en-US" sz="3200" dirty="0"/>
              <a:t>Resources are independently virtualized</a:t>
            </a:r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5393190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4000" b="1" i="1" dirty="0">
                <a:solidFill>
                  <a:srgbClr val="C00000"/>
                </a:solidFill>
                <a:latin typeface="+mj-lt"/>
              </a:rPr>
              <a:t>Resource requirements vary during execution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015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431"/>
    </mc:Choice>
    <mc:Fallback xmlns="">
      <p:transition spd="slow" advTm="59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Zorua</a:t>
            </a:r>
            <a:r>
              <a:rPr lang="en-US" dirty="0"/>
              <a:t> Design: Key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latin typeface="+mn-lt"/>
              </a:rPr>
              <a:t>How do we </a:t>
            </a:r>
            <a:r>
              <a:rPr lang="en-US" sz="3600" dirty="0">
                <a:solidFill>
                  <a:schemeClr val="accent5"/>
                </a:solidFill>
                <a:latin typeface="+mn-lt"/>
              </a:rPr>
              <a:t>determine the variation </a:t>
            </a:r>
            <a:r>
              <a:rPr lang="en-US" sz="3600" dirty="0">
                <a:latin typeface="+mn-lt"/>
              </a:rPr>
              <a:t>in resource requirements?</a:t>
            </a:r>
          </a:p>
          <a:p>
            <a:endParaRPr lang="en-US" sz="3600" dirty="0">
              <a:latin typeface="+mn-lt"/>
            </a:endParaRPr>
          </a:p>
          <a:p>
            <a:r>
              <a:rPr lang="en-US" sz="3600" dirty="0">
                <a:latin typeface="+mn-lt"/>
              </a:rPr>
              <a:t>How do we use this knowledge to: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3200" b="1" dirty="0">
                <a:solidFill>
                  <a:schemeClr val="accent5"/>
                </a:solidFill>
                <a:latin typeface="+mn-lt"/>
              </a:rPr>
              <a:t>control</a:t>
            </a:r>
            <a:r>
              <a:rPr lang="en-US" sz="3200" dirty="0">
                <a:solidFill>
                  <a:schemeClr val="accent5"/>
                </a:solidFill>
                <a:latin typeface="+mn-lt"/>
              </a:rPr>
              <a:t> how much we oversubscribe</a:t>
            </a:r>
            <a:r>
              <a:rPr lang="en-US" sz="3200" dirty="0">
                <a:latin typeface="+mn-lt"/>
              </a:rPr>
              <a:t> at run time? 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3200" b="1" dirty="0">
                <a:solidFill>
                  <a:schemeClr val="accent5"/>
                </a:solidFill>
                <a:latin typeface="+mn-lt"/>
              </a:rPr>
              <a:t>coordinate</a:t>
            </a:r>
            <a:r>
              <a:rPr lang="en-US" sz="3200" dirty="0">
                <a:solidFill>
                  <a:schemeClr val="accent5"/>
                </a:solidFill>
                <a:latin typeface="+mn-lt"/>
              </a:rPr>
              <a:t> allocation of </a:t>
            </a:r>
            <a:r>
              <a:rPr lang="en-US" sz="3200" i="1" dirty="0">
                <a:solidFill>
                  <a:schemeClr val="accent5"/>
                </a:solidFill>
                <a:latin typeface="+mn-lt"/>
              </a:rPr>
              <a:t>multiple </a:t>
            </a:r>
            <a:r>
              <a:rPr lang="en-US" sz="3200" dirty="0">
                <a:solidFill>
                  <a:schemeClr val="accent5"/>
                </a:solidFill>
                <a:latin typeface="+mn-lt"/>
              </a:rPr>
              <a:t>resources </a:t>
            </a:r>
            <a:r>
              <a:rPr lang="en-US" sz="3200" dirty="0">
                <a:latin typeface="+mn-lt"/>
              </a:rPr>
              <a:t>to maximize parallelism within the oversubscription budget?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104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47"/>
    </mc:Choice>
    <mc:Fallback xmlns="">
      <p:transition spd="slow" advTm="26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24128" y="1326183"/>
            <a:ext cx="9720073" cy="498317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Problem: Tight Coupling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Key Implications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Goal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Approach: </a:t>
            </a:r>
            <a:r>
              <a:rPr lang="en-US" sz="3600" dirty="0" err="1"/>
              <a:t>Zorua</a:t>
            </a:r>
            <a:endParaRPr lang="en-US" sz="3600" dirty="0"/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Virtualization Strategy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Challenges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Ideas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Evaluation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024129" y="5050403"/>
            <a:ext cx="2724306" cy="43611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871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96"/>
    </mc:Choice>
    <mc:Fallback xmlns="">
      <p:transition spd="slow" advTm="7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10399776" cy="1499616"/>
          </a:xfrm>
        </p:spPr>
        <p:txBody>
          <a:bodyPr/>
          <a:lstStyle/>
          <a:p>
            <a:r>
              <a:rPr lang="en-US" dirty="0"/>
              <a:t>Component 1: </a:t>
            </a:r>
            <a:r>
              <a:rPr lang="en-US" i="1" dirty="0"/>
              <a:t>The Compiler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3957" y="1891861"/>
            <a:ext cx="10989196" cy="1103587"/>
          </a:xfrm>
        </p:spPr>
        <p:txBody>
          <a:bodyPr>
            <a:normAutofit fontScale="25000" lnSpcReduction="20000"/>
          </a:bodyPr>
          <a:lstStyle/>
          <a:p>
            <a:r>
              <a:rPr lang="en-US" sz="11200" dirty="0"/>
              <a:t>Leverage software to determine variation in resource requirements </a:t>
            </a:r>
          </a:p>
          <a:p>
            <a:r>
              <a:rPr lang="en-US" sz="11200" dirty="0"/>
              <a:t>Variation in resource requirements tends to occur in fine-grained </a:t>
            </a:r>
            <a:r>
              <a:rPr lang="en-US" sz="11200" i="1" dirty="0">
                <a:solidFill>
                  <a:schemeClr val="accent1"/>
                </a:solidFill>
              </a:rPr>
              <a:t>phases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43592" y="3057347"/>
            <a:ext cx="851421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__global__ void CUDAkernel2DCT(float *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dst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, float *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src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,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I){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OffsThreadInRow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=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threadIdx.y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 B +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threadIdx.x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;</a:t>
            </a:r>
          </a:p>
          <a:p>
            <a:pPr lvl="0"/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for(unsigned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= 0;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&lt; B;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++)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       		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bl_ptr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[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 X] =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src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[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 I];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__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syncthreads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();</a:t>
            </a:r>
          </a:p>
          <a:p>
            <a:endParaRPr lang="en-US" b="1" dirty="0">
              <a:latin typeface="Consolas" panose="020B0609020204030204" pitchFamily="49" charset="0"/>
              <a:cs typeface="Courier New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... 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CUDAsubroutineInplaceDCTvector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(…);</a:t>
            </a:r>
          </a:p>
          <a:p>
            <a:endParaRPr lang="en-US" b="1" dirty="0">
              <a:latin typeface="Consolas" panose="020B0609020204030204" pitchFamily="49" charset="0"/>
              <a:cs typeface="Courier New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	for(unsigned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= 0;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&lt; B;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++)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       		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dst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[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*I] = 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bl_ptr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[</a:t>
            </a:r>
            <a:r>
              <a:rPr lang="en-US" b="1" dirty="0" err="1">
                <a:latin typeface="Consolas" panose="020B0609020204030204" pitchFamily="49" charset="0"/>
                <a:cs typeface="Courier New" pitchFamily="49" charset="0"/>
              </a:rPr>
              <a:t>i</a:t>
            </a:r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 * X]; </a:t>
            </a:r>
          </a:p>
          <a:p>
            <a:r>
              <a:rPr lang="en-US" b="1" dirty="0">
                <a:latin typeface="Consolas" panose="020B0609020204030204" pitchFamily="49" charset="0"/>
                <a:cs typeface="Courier New" pitchFamily="49" charset="0"/>
              </a:rPr>
              <a:t>}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1277865" y="4568023"/>
            <a:ext cx="895627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1277864" y="5598489"/>
            <a:ext cx="895627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9452963" y="3237298"/>
            <a:ext cx="9084" cy="386046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9457505" y="4610146"/>
            <a:ext cx="1514" cy="310723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9452963" y="5562660"/>
            <a:ext cx="1" cy="313378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9462047" y="4040734"/>
            <a:ext cx="0" cy="485167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9465075" y="5231591"/>
            <a:ext cx="8074" cy="348984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9452963" y="6233921"/>
            <a:ext cx="0" cy="275899"/>
          </a:xfrm>
          <a:prstGeom prst="straightConnector1">
            <a:avLst/>
          </a:prstGeom>
          <a:ln w="381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9027162" y="3578839"/>
            <a:ext cx="1308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+mj-lt"/>
              </a:rPr>
              <a:t>16 </a:t>
            </a:r>
            <a:r>
              <a:rPr lang="en-US" sz="2400" b="1" dirty="0" err="1">
                <a:solidFill>
                  <a:srgbClr val="C00000"/>
                </a:solidFill>
                <a:latin typeface="+mj-lt"/>
              </a:rPr>
              <a:t>regs</a:t>
            </a:r>
            <a:endParaRPr lang="en-US" sz="2400" b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045330" y="4838483"/>
            <a:ext cx="1308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+mj-lt"/>
              </a:rPr>
              <a:t>32 </a:t>
            </a:r>
            <a:r>
              <a:rPr lang="en-US" sz="2400" b="1" dirty="0" err="1">
                <a:solidFill>
                  <a:srgbClr val="C00000"/>
                </a:solidFill>
                <a:latin typeface="+mj-lt"/>
              </a:rPr>
              <a:t>regs</a:t>
            </a:r>
            <a:endParaRPr lang="en-US" sz="2400" b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025255" y="5820300"/>
            <a:ext cx="1308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+mj-lt"/>
              </a:rPr>
              <a:t>16 </a:t>
            </a:r>
            <a:r>
              <a:rPr lang="en-US" sz="2400" b="1" dirty="0" err="1">
                <a:solidFill>
                  <a:srgbClr val="C00000"/>
                </a:solidFill>
                <a:latin typeface="+mj-lt"/>
              </a:rPr>
              <a:t>regs</a:t>
            </a:r>
            <a:endParaRPr lang="en-US" sz="2400" b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6" name="Punch line"/>
          <p:cNvSpPr/>
          <p:nvPr/>
        </p:nvSpPr>
        <p:spPr>
          <a:xfrm>
            <a:off x="0" y="2060029"/>
            <a:ext cx="12192000" cy="27054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tx1"/>
              </a:buClr>
            </a:pPr>
            <a:r>
              <a:rPr lang="en-US" sz="4800" b="1" i="1" dirty="0">
                <a:solidFill>
                  <a:srgbClr val="C00000"/>
                </a:solidFill>
              </a:rPr>
              <a:t>Use the compiler to:</a:t>
            </a:r>
          </a:p>
          <a:p>
            <a:pPr marL="685800" indent="-685800" algn="ctr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600" b="1" i="1" dirty="0">
                <a:solidFill>
                  <a:srgbClr val="C00000"/>
                </a:solidFill>
              </a:rPr>
              <a:t>Statically partition the program into phases </a:t>
            </a:r>
          </a:p>
          <a:p>
            <a:pPr marL="685800" indent="-685800" algn="ctr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600" b="1" i="1" dirty="0">
                <a:solidFill>
                  <a:srgbClr val="C00000"/>
                </a:solidFill>
              </a:rPr>
              <a:t>Add annotations with per-phase resource requirements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657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12"/>
    </mc:Choice>
    <mc:Fallback xmlns="">
      <p:transition spd="slow" advTm="54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3" grpId="0"/>
      <p:bldP spid="34" grpId="0"/>
      <p:bldP spid="35" grpId="0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Zorua</a:t>
            </a:r>
            <a:r>
              <a:rPr lang="en-US" dirty="0"/>
              <a:t> Design: Key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latin typeface="+mn-lt"/>
              </a:rPr>
              <a:t>How do we </a:t>
            </a:r>
            <a:r>
              <a:rPr lang="en-US" sz="3600" dirty="0">
                <a:solidFill>
                  <a:schemeClr val="accent5"/>
                </a:solidFill>
                <a:latin typeface="+mn-lt"/>
              </a:rPr>
              <a:t>determine the variation</a:t>
            </a:r>
            <a:r>
              <a:rPr lang="en-US" sz="3600" dirty="0">
                <a:latin typeface="+mn-lt"/>
              </a:rPr>
              <a:t> in resource requirements?</a:t>
            </a:r>
          </a:p>
          <a:p>
            <a:r>
              <a:rPr lang="en-US" sz="3600" dirty="0">
                <a:latin typeface="+mn-lt"/>
              </a:rPr>
              <a:t>How do we use this knowledge to: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3200" b="1" dirty="0">
                <a:solidFill>
                  <a:schemeClr val="accent5"/>
                </a:solidFill>
                <a:latin typeface="+mn-lt"/>
              </a:rPr>
              <a:t>control</a:t>
            </a:r>
            <a:r>
              <a:rPr lang="en-US" sz="3200" dirty="0">
                <a:solidFill>
                  <a:schemeClr val="accent5"/>
                </a:solidFill>
                <a:latin typeface="+mn-lt"/>
              </a:rPr>
              <a:t> how much we oversubscribe</a:t>
            </a:r>
            <a:r>
              <a:rPr lang="en-US" sz="3200" dirty="0">
                <a:latin typeface="+mn-lt"/>
              </a:rPr>
              <a:t> at run time? 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3200" b="1" dirty="0">
                <a:solidFill>
                  <a:schemeClr val="accent5"/>
                </a:solidFill>
                <a:latin typeface="+mn-lt"/>
              </a:rPr>
              <a:t>coordinate</a:t>
            </a:r>
            <a:r>
              <a:rPr lang="en-US" sz="3200" dirty="0">
                <a:solidFill>
                  <a:schemeClr val="accent5"/>
                </a:solidFill>
                <a:latin typeface="+mn-lt"/>
              </a:rPr>
              <a:t> allocation of </a:t>
            </a:r>
            <a:r>
              <a:rPr lang="en-US" sz="3200" i="1" dirty="0">
                <a:solidFill>
                  <a:schemeClr val="accent5"/>
                </a:solidFill>
                <a:latin typeface="+mn-lt"/>
              </a:rPr>
              <a:t>multiple </a:t>
            </a:r>
            <a:r>
              <a:rPr lang="en-US" sz="3200" dirty="0">
                <a:solidFill>
                  <a:schemeClr val="accent5"/>
                </a:solidFill>
                <a:latin typeface="+mn-lt"/>
              </a:rPr>
              <a:t>resources </a:t>
            </a:r>
            <a:r>
              <a:rPr lang="en-US" sz="3200" dirty="0">
                <a:latin typeface="+mn-lt"/>
              </a:rPr>
              <a:t>to maximize parallelism within the oversubscription budget?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919285" y="1886329"/>
            <a:ext cx="9362830" cy="1090246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919285" y="3052968"/>
            <a:ext cx="9824915" cy="2118539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8226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23"/>
    </mc:Choice>
    <mc:Fallback xmlns="">
      <p:transition spd="slow" advTm="11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143148"/>
            <a:ext cx="11256688" cy="1499616"/>
          </a:xfrm>
        </p:spPr>
        <p:txBody>
          <a:bodyPr>
            <a:normAutofit/>
          </a:bodyPr>
          <a:lstStyle/>
          <a:p>
            <a:r>
              <a:rPr lang="en-US" sz="4800" dirty="0"/>
              <a:t>Component 2: </a:t>
            </a:r>
            <a:r>
              <a:rPr lang="en-US" sz="4800" i="1" dirty="0">
                <a:latin typeface="+mn-lt"/>
              </a:rPr>
              <a:t>Hardware Runtime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29</a:t>
            </a:fld>
            <a:endParaRPr lang="en-US" dirty="0"/>
          </a:p>
        </p:txBody>
      </p:sp>
      <p:grpSp>
        <p:nvGrpSpPr>
          <p:cNvPr id="9" name="Thread Block"/>
          <p:cNvGrpSpPr/>
          <p:nvPr/>
        </p:nvGrpSpPr>
        <p:grpSpPr>
          <a:xfrm>
            <a:off x="527867" y="3473219"/>
            <a:ext cx="1654073" cy="1327381"/>
            <a:chOff x="4188283" y="4117406"/>
            <a:chExt cx="2639083" cy="1642079"/>
          </a:xfrm>
        </p:grpSpPr>
        <p:sp>
          <p:nvSpPr>
            <p:cNvPr id="10" name="Thread block outline"/>
            <p:cNvSpPr/>
            <p:nvPr/>
          </p:nvSpPr>
          <p:spPr>
            <a:xfrm>
              <a:off x="4188283" y="4117406"/>
              <a:ext cx="2639083" cy="1642079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Thread Block"/>
            <p:cNvGrpSpPr/>
            <p:nvPr/>
          </p:nvGrpSpPr>
          <p:grpSpPr>
            <a:xfrm>
              <a:off x="4374670" y="4311657"/>
              <a:ext cx="2229828" cy="1347850"/>
              <a:chOff x="8166605" y="4810468"/>
              <a:chExt cx="2229828" cy="1347850"/>
            </a:xfrm>
          </p:grpSpPr>
          <p:sp>
            <p:nvSpPr>
              <p:cNvPr id="12" name="Freeform 11"/>
              <p:cNvSpPr/>
              <p:nvPr/>
            </p:nvSpPr>
            <p:spPr>
              <a:xfrm>
                <a:off x="8166605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 12"/>
              <p:cNvSpPr/>
              <p:nvPr/>
            </p:nvSpPr>
            <p:spPr>
              <a:xfrm>
                <a:off x="8724062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 13"/>
              <p:cNvSpPr/>
              <p:nvPr/>
            </p:nvSpPr>
            <p:spPr>
              <a:xfrm>
                <a:off x="9281519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9838976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7" name="Straight Connector 16"/>
          <p:cNvCxnSpPr/>
          <p:nvPr/>
        </p:nvCxnSpPr>
        <p:spPr>
          <a:xfrm flipH="1" flipV="1">
            <a:off x="350454" y="3841352"/>
            <a:ext cx="2000860" cy="4027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 flipV="1">
            <a:off x="338768" y="4389040"/>
            <a:ext cx="2012546" cy="11923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354760" y="4066776"/>
            <a:ext cx="535397" cy="15367"/>
          </a:xfrm>
          <a:prstGeom prst="straightConnector1">
            <a:avLst/>
          </a:prstGeom>
          <a:ln w="762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3721844" y="2226327"/>
            <a:ext cx="317289" cy="54703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bg1">
                <a:lumMod val="75000"/>
              </a:schemeClr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0" name="Freeform 29"/>
          <p:cNvSpPr/>
          <p:nvPr/>
        </p:nvSpPr>
        <p:spPr>
          <a:xfrm>
            <a:off x="4320644" y="2226327"/>
            <a:ext cx="317289" cy="54703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bg1">
                <a:lumMod val="75000"/>
              </a:schemeClr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1" name="Freeform 30"/>
          <p:cNvSpPr/>
          <p:nvPr/>
        </p:nvSpPr>
        <p:spPr>
          <a:xfrm>
            <a:off x="4919444" y="2226327"/>
            <a:ext cx="317289" cy="54703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bg1">
                <a:lumMod val="75000"/>
              </a:schemeClr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2" name="Freeform 31"/>
          <p:cNvSpPr/>
          <p:nvPr/>
        </p:nvSpPr>
        <p:spPr>
          <a:xfrm>
            <a:off x="5518236" y="2234791"/>
            <a:ext cx="317289" cy="54703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bg1">
                <a:lumMod val="75000"/>
              </a:schemeClr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3" name="Freeform 32"/>
          <p:cNvSpPr/>
          <p:nvPr/>
        </p:nvSpPr>
        <p:spPr>
          <a:xfrm>
            <a:off x="3705827" y="3780540"/>
            <a:ext cx="317289" cy="569637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bg1">
                <a:lumMod val="50000"/>
              </a:schemeClr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4" name="Freeform 33"/>
          <p:cNvSpPr/>
          <p:nvPr/>
        </p:nvSpPr>
        <p:spPr>
          <a:xfrm>
            <a:off x="4304627" y="3780540"/>
            <a:ext cx="317289" cy="569637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bg1">
                <a:lumMod val="50000"/>
              </a:schemeClr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5" name="Freeform 34"/>
          <p:cNvSpPr/>
          <p:nvPr/>
        </p:nvSpPr>
        <p:spPr>
          <a:xfrm>
            <a:off x="4903427" y="3780540"/>
            <a:ext cx="317289" cy="538222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bg1">
                <a:lumMod val="50000"/>
              </a:schemeClr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6" name="Freeform 35"/>
          <p:cNvSpPr/>
          <p:nvPr/>
        </p:nvSpPr>
        <p:spPr>
          <a:xfrm>
            <a:off x="5476819" y="3780540"/>
            <a:ext cx="317289" cy="569637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bg1">
                <a:lumMod val="50000"/>
              </a:schemeClr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7" name="Freeform 36"/>
          <p:cNvSpPr/>
          <p:nvPr/>
        </p:nvSpPr>
        <p:spPr>
          <a:xfrm>
            <a:off x="3705827" y="5089209"/>
            <a:ext cx="317289" cy="588498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tx1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8" name="Freeform 37"/>
          <p:cNvSpPr/>
          <p:nvPr/>
        </p:nvSpPr>
        <p:spPr>
          <a:xfrm>
            <a:off x="4304627" y="5089209"/>
            <a:ext cx="317289" cy="588498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tx1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9" name="Freeform 38"/>
          <p:cNvSpPr/>
          <p:nvPr/>
        </p:nvSpPr>
        <p:spPr>
          <a:xfrm>
            <a:off x="5529962" y="5089209"/>
            <a:ext cx="317289" cy="588498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tx1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0" name="Freeform 39"/>
          <p:cNvSpPr/>
          <p:nvPr/>
        </p:nvSpPr>
        <p:spPr>
          <a:xfrm>
            <a:off x="4934950" y="5089209"/>
            <a:ext cx="317289" cy="588498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chemeClr val="tx1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302747" y="2423040"/>
            <a:ext cx="949200" cy="606000"/>
          </a:xfrm>
          <a:prstGeom prst="straightConnector1">
            <a:avLst/>
          </a:prstGeom>
          <a:ln w="762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6337181" y="3029040"/>
            <a:ext cx="1022766" cy="470784"/>
          </a:xfrm>
          <a:prstGeom prst="straightConnector1">
            <a:avLst/>
          </a:prstGeom>
          <a:ln w="762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 flipH="1">
            <a:off x="4023116" y="5815279"/>
            <a:ext cx="147911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i="1" dirty="0">
                <a:latin typeface="+mj-lt"/>
              </a:rPr>
              <a:t>Phase 3</a:t>
            </a:r>
            <a:endParaRPr lang="en-US" b="1" i="1" dirty="0">
              <a:latin typeface="+mj-lt"/>
            </a:endParaRPr>
          </a:p>
        </p:txBody>
      </p:sp>
      <p:sp>
        <p:nvSpPr>
          <p:cNvPr id="47" name="Freeform 46"/>
          <p:cNvSpPr/>
          <p:nvPr/>
        </p:nvSpPr>
        <p:spPr>
          <a:xfrm>
            <a:off x="7523517" y="1975035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C0000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8" name="Freeform 47"/>
          <p:cNvSpPr/>
          <p:nvPr/>
        </p:nvSpPr>
        <p:spPr>
          <a:xfrm>
            <a:off x="7988205" y="1975035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C0000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cxnSp>
        <p:nvCxnSpPr>
          <p:cNvPr id="49" name="Straight Connector 48"/>
          <p:cNvCxnSpPr/>
          <p:nvPr/>
        </p:nvCxnSpPr>
        <p:spPr>
          <a:xfrm flipH="1" flipV="1">
            <a:off x="3245810" y="3473219"/>
            <a:ext cx="2980800" cy="88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 flipV="1">
            <a:off x="3245810" y="4953468"/>
            <a:ext cx="2980800" cy="88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Freeform 50"/>
          <p:cNvSpPr/>
          <p:nvPr/>
        </p:nvSpPr>
        <p:spPr>
          <a:xfrm>
            <a:off x="7499024" y="3082405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00B05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2" name="Freeform 51"/>
          <p:cNvSpPr/>
          <p:nvPr/>
        </p:nvSpPr>
        <p:spPr>
          <a:xfrm>
            <a:off x="7965964" y="3082405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00B05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4" name="TextBox 53"/>
          <p:cNvSpPr txBox="1"/>
          <p:nvPr/>
        </p:nvSpPr>
        <p:spPr>
          <a:xfrm flipH="1">
            <a:off x="8959227" y="2086360"/>
            <a:ext cx="17426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latin typeface="+mj-lt"/>
              </a:rPr>
              <a:t>Pending</a:t>
            </a:r>
            <a:endParaRPr lang="en-US" b="1" i="1" dirty="0">
              <a:latin typeface="+mj-lt"/>
            </a:endParaRPr>
          </a:p>
        </p:txBody>
      </p:sp>
      <p:sp>
        <p:nvSpPr>
          <p:cNvPr id="55" name="Down Arrow 1"/>
          <p:cNvSpPr/>
          <p:nvPr/>
        </p:nvSpPr>
        <p:spPr>
          <a:xfrm>
            <a:off x="8281001" y="3971720"/>
            <a:ext cx="850463" cy="356501"/>
          </a:xfrm>
          <a:prstGeom prst="downArrow">
            <a:avLst>
              <a:gd name="adj1" fmla="val 39841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 flipH="1">
            <a:off x="8883932" y="3029040"/>
            <a:ext cx="23782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latin typeface="+mj-lt"/>
              </a:rPr>
              <a:t>Schedulable</a:t>
            </a:r>
            <a:endParaRPr lang="en-US" b="1" i="1" dirty="0">
              <a:latin typeface="+mj-lt"/>
            </a:endParaRPr>
          </a:p>
        </p:txBody>
      </p:sp>
      <p:sp>
        <p:nvSpPr>
          <p:cNvPr id="57" name="Warp Scheduler"/>
          <p:cNvSpPr/>
          <p:nvPr/>
        </p:nvSpPr>
        <p:spPr>
          <a:xfrm>
            <a:off x="7722084" y="5867400"/>
            <a:ext cx="2145600" cy="910255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+mj-lt"/>
              </a:rPr>
              <a:t>Warp  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+mj-lt"/>
              </a:rPr>
              <a:t>Scheduler</a:t>
            </a:r>
            <a:endParaRPr lang="en-US" b="1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flipV="1">
            <a:off x="6406291" y="2415187"/>
            <a:ext cx="837349" cy="1585063"/>
          </a:xfrm>
          <a:prstGeom prst="straightConnector1">
            <a:avLst/>
          </a:prstGeom>
          <a:ln w="762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6406291" y="3546152"/>
            <a:ext cx="887085" cy="478624"/>
          </a:xfrm>
          <a:prstGeom prst="straightConnector1">
            <a:avLst/>
          </a:prstGeom>
          <a:ln w="762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6215858" y="2567589"/>
            <a:ext cx="1180182" cy="3032390"/>
          </a:xfrm>
          <a:prstGeom prst="straightConnector1">
            <a:avLst/>
          </a:prstGeom>
          <a:ln w="762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6220874" y="3474651"/>
            <a:ext cx="1134057" cy="2125328"/>
          </a:xfrm>
          <a:prstGeom prst="straightConnector1">
            <a:avLst/>
          </a:prstGeom>
          <a:ln w="762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Allocate"/>
          <p:cNvSpPr/>
          <p:nvPr/>
        </p:nvSpPr>
        <p:spPr>
          <a:xfrm>
            <a:off x="7354931" y="4462170"/>
            <a:ext cx="2979310" cy="766710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Allocate Required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 Resources</a:t>
            </a:r>
          </a:p>
        </p:txBody>
      </p:sp>
      <p:sp>
        <p:nvSpPr>
          <p:cNvPr id="45" name="Down Arrow 2"/>
          <p:cNvSpPr/>
          <p:nvPr/>
        </p:nvSpPr>
        <p:spPr>
          <a:xfrm>
            <a:off x="8405665" y="5343267"/>
            <a:ext cx="778438" cy="452546"/>
          </a:xfrm>
          <a:prstGeom prst="downArrow">
            <a:avLst>
              <a:gd name="adj1" fmla="val 39841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8392412" y="3082405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00B05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9" name="Freeform 58"/>
          <p:cNvSpPr/>
          <p:nvPr/>
        </p:nvSpPr>
        <p:spPr>
          <a:xfrm>
            <a:off x="8430158" y="1975035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C0000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1" name="TextBox 60"/>
          <p:cNvSpPr txBox="1"/>
          <p:nvPr/>
        </p:nvSpPr>
        <p:spPr>
          <a:xfrm flipH="1">
            <a:off x="4039133" y="4400963"/>
            <a:ext cx="147911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i="1" dirty="0">
                <a:latin typeface="+mj-lt"/>
              </a:rPr>
              <a:t>Phase 2</a:t>
            </a:r>
            <a:endParaRPr lang="en-US" b="1" i="1" dirty="0">
              <a:latin typeface="+mj-lt"/>
            </a:endParaRPr>
          </a:p>
        </p:txBody>
      </p:sp>
      <p:sp>
        <p:nvSpPr>
          <p:cNvPr id="62" name="TextBox 61"/>
          <p:cNvSpPr txBox="1"/>
          <p:nvPr/>
        </p:nvSpPr>
        <p:spPr>
          <a:xfrm flipH="1">
            <a:off x="4082236" y="2876088"/>
            <a:ext cx="147911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i="1" dirty="0">
                <a:latin typeface="+mj-lt"/>
              </a:rPr>
              <a:t>Phase 1</a:t>
            </a:r>
            <a:endParaRPr lang="en-US" b="1" i="1" dirty="0">
              <a:latin typeface="+mj-lt"/>
            </a:endParaRPr>
          </a:p>
        </p:txBody>
      </p:sp>
      <p:sp>
        <p:nvSpPr>
          <p:cNvPr id="64" name="Deallocate"/>
          <p:cNvSpPr/>
          <p:nvPr/>
        </p:nvSpPr>
        <p:spPr>
          <a:xfrm>
            <a:off x="7169578" y="4462170"/>
            <a:ext cx="3391126" cy="766710"/>
          </a:xfrm>
          <a:prstGeom prst="round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Deallocate Dead Resources</a:t>
            </a:r>
          </a:p>
        </p:txBody>
      </p:sp>
      <p:sp>
        <p:nvSpPr>
          <p:cNvPr id="70" name="Punch line" hidden="1"/>
          <p:cNvSpPr/>
          <p:nvPr/>
        </p:nvSpPr>
        <p:spPr>
          <a:xfrm>
            <a:off x="-12926" y="2283811"/>
            <a:ext cx="12204926" cy="25789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C00000"/>
                </a:solidFill>
              </a:rPr>
              <a:t>Control and coordination with </a:t>
            </a:r>
          </a:p>
          <a:p>
            <a:pPr algn="ctr"/>
            <a:r>
              <a:rPr lang="en-US" sz="5400" b="1" dirty="0">
                <a:solidFill>
                  <a:srgbClr val="C00000"/>
                </a:solidFill>
              </a:rPr>
              <a:t>an adaptive runtime system: </a:t>
            </a:r>
          </a:p>
          <a:p>
            <a:pPr algn="ctr"/>
            <a:r>
              <a:rPr lang="en-US" sz="5400" b="1" i="1" dirty="0">
                <a:solidFill>
                  <a:schemeClr val="tx1"/>
                </a:solidFill>
              </a:rPr>
              <a:t>the</a:t>
            </a:r>
            <a:r>
              <a:rPr lang="en-US" sz="5400" b="1" dirty="0">
                <a:solidFill>
                  <a:srgbClr val="C00000"/>
                </a:solidFill>
              </a:rPr>
              <a:t> </a:t>
            </a:r>
            <a:r>
              <a:rPr lang="en-US" sz="5400" b="1" i="1" dirty="0">
                <a:solidFill>
                  <a:schemeClr val="tx1"/>
                </a:solidFill>
              </a:rPr>
              <a:t>coordinator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914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541"/>
    </mc:Choice>
    <mc:Fallback xmlns="">
      <p:transition spd="slow" advTm="65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6" grpId="0"/>
      <p:bldP spid="47" grpId="0" animBg="1"/>
      <p:bldP spid="48" grpId="0" animBg="1"/>
      <p:bldP spid="48" grpId="1" animBg="1"/>
      <p:bldP spid="48" grpId="2" animBg="1"/>
      <p:bldP spid="51" grpId="0" animBg="1"/>
      <p:bldP spid="52" grpId="0" animBg="1"/>
      <p:bldP spid="52" grpId="1" animBg="1"/>
      <p:bldP spid="54" grpId="0"/>
      <p:bldP spid="55" grpId="0" animBg="1"/>
      <p:bldP spid="56" grpId="0"/>
      <p:bldP spid="57" grpId="0" animBg="1"/>
      <p:bldP spid="57" grpId="1" animBg="1"/>
      <p:bldP spid="57" grpId="2" animBg="1"/>
      <p:bldP spid="57" grpId="3" animBg="1"/>
      <p:bldP spid="57" grpId="4" animBg="1"/>
      <p:bldP spid="44" grpId="0" animBg="1"/>
      <p:bldP spid="44" grpId="1" animBg="1"/>
      <p:bldP spid="44" grpId="2" animBg="1"/>
      <p:bldP spid="44" grpId="3" animBg="1"/>
      <p:bldP spid="44" grpId="4" animBg="1"/>
      <p:bldP spid="45" grpId="0" animBg="1"/>
      <p:bldP spid="45" grpId="1" animBg="1"/>
      <p:bldP spid="45" grpId="2" animBg="1"/>
      <p:bldP spid="45" grpId="3" animBg="1"/>
      <p:bldP spid="45" grpId="4" animBg="1"/>
      <p:bldP spid="53" grpId="0" animBg="1"/>
      <p:bldP spid="53" grpId="1" animBg="1"/>
      <p:bldP spid="59" grpId="0" animBg="1"/>
      <p:bldP spid="61" grpId="0"/>
      <p:bldP spid="62" grpId="0"/>
      <p:bldP spid="64" grpId="0" animBg="1"/>
      <p:bldP spid="64" grpId="1" animBg="1"/>
      <p:bldP spid="64" grpId="2" animBg="1"/>
      <p:bldP spid="64" grpId="3" animBg="1"/>
      <p:bldP spid="7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GPUs today are used across many classes of applications …</a:t>
            </a:r>
          </a:p>
        </p:txBody>
      </p:sp>
      <p:sp>
        <p:nvSpPr>
          <p:cNvPr id="7" name="TextBox 6"/>
          <p:cNvSpPr txBox="1"/>
          <p:nvPr/>
        </p:nvSpPr>
        <p:spPr>
          <a:xfrm flipH="1">
            <a:off x="5673722" y="4616462"/>
            <a:ext cx="1290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GPU</a:t>
            </a:r>
            <a:endParaRPr lang="en-US" dirty="0">
              <a:latin typeface="+mj-lt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3648408" y="3008120"/>
            <a:ext cx="1146792" cy="697452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flipH="1">
            <a:off x="1887699" y="2205161"/>
            <a:ext cx="2907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Machine </a:t>
            </a:r>
          </a:p>
          <a:p>
            <a:r>
              <a:rPr lang="en-US" sz="3600" dirty="0"/>
              <a:t>Learning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 flipH="1">
            <a:off x="1613921" y="4445821"/>
            <a:ext cx="2907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Scientific </a:t>
            </a:r>
          </a:p>
          <a:p>
            <a:r>
              <a:rPr lang="en-US" sz="3600" dirty="0"/>
              <a:t>Simulation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7205829" y="2557791"/>
            <a:ext cx="904672" cy="625117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205829" y="3880781"/>
            <a:ext cx="1019231" cy="9772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7179073" y="4557176"/>
            <a:ext cx="927011" cy="552945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flipH="1">
            <a:off x="8621412" y="3486331"/>
            <a:ext cx="2907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Biomedical Imaging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 flipH="1">
            <a:off x="8621412" y="1909215"/>
            <a:ext cx="2907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Computer Vision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 flipH="1">
            <a:off x="8436587" y="4911664"/>
            <a:ext cx="2907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+mj-lt"/>
              </a:rPr>
              <a:t>. . . </a:t>
            </a:r>
          </a:p>
        </p:txBody>
      </p:sp>
      <p:sp>
        <p:nvSpPr>
          <p:cNvPr id="33" name="Slide Number Placeholder 3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3486294" y="4443506"/>
            <a:ext cx="1308907" cy="638910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559" y="2805325"/>
            <a:ext cx="2118459" cy="2118459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504" y="2600848"/>
            <a:ext cx="3543810" cy="36853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9925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44"/>
    </mc:Choice>
    <mc:Fallback xmlns="">
      <p:transition spd="slow" advTm="9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  <p:bldP spid="30" grpId="0"/>
      <p:bldP spid="31" grpId="0"/>
      <p:bldP spid="3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7" y="1580520"/>
            <a:ext cx="11167873" cy="47470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err="1"/>
              <a:t>Zorua</a:t>
            </a:r>
            <a:r>
              <a:rPr lang="en-US" dirty="0"/>
              <a:t>:  A hardware-software cooperative framework</a:t>
            </a:r>
          </a:p>
          <a:p>
            <a:r>
              <a:rPr lang="en-US" b="1" dirty="0">
                <a:solidFill>
                  <a:schemeClr val="accent2"/>
                </a:solidFill>
              </a:rPr>
              <a:t>The compiler: </a:t>
            </a:r>
            <a:r>
              <a:rPr lang="en-US" dirty="0"/>
              <a:t>annotates the program to partition it into </a:t>
            </a:r>
            <a:r>
              <a:rPr lang="en-US" b="1" i="1" dirty="0">
                <a:solidFill>
                  <a:schemeClr val="accent2"/>
                </a:solidFill>
              </a:rPr>
              <a:t>phases</a:t>
            </a:r>
            <a:r>
              <a:rPr lang="en-US" i="1" dirty="0"/>
              <a:t> </a:t>
            </a:r>
            <a:r>
              <a:rPr lang="en-US" dirty="0"/>
              <a:t>and specify the resource needs of each phase </a:t>
            </a:r>
          </a:p>
          <a:p>
            <a:r>
              <a:rPr lang="en-US" b="1" dirty="0">
                <a:solidFill>
                  <a:schemeClr val="accent2"/>
                </a:solidFill>
              </a:rPr>
              <a:t>The coordinator: </a:t>
            </a:r>
            <a:r>
              <a:rPr lang="en-US" dirty="0"/>
              <a:t>a hardware runtime system that makes oversubscription decisions and allocates/deallocates resources</a:t>
            </a:r>
          </a:p>
          <a:p>
            <a:r>
              <a:rPr lang="en-US" b="1" dirty="0">
                <a:solidFill>
                  <a:schemeClr val="accent2"/>
                </a:solidFill>
              </a:rPr>
              <a:t>Hardware virtualization support: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3000" dirty="0"/>
              <a:t>Mapping tables for each resource (1.85kB ≈ 0.134% of the die area)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3000" dirty="0"/>
              <a:t>Machinery to swap data between on-chip hardware &amp; swap space</a:t>
            </a:r>
          </a:p>
          <a:p>
            <a:endParaRPr lang="en-US" sz="1400" b="1" dirty="0">
              <a:solidFill>
                <a:schemeClr val="accent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30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3735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08"/>
    </mc:Choice>
    <mc:Fallback xmlns="">
      <p:transition spd="slow" advTm="25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24128" y="1326183"/>
            <a:ext cx="9720073" cy="498317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Problem: Tight Coupling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Key Implications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Goal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Our Approach: </a:t>
            </a:r>
            <a:r>
              <a:rPr lang="en-US" sz="3600" dirty="0" err="1"/>
              <a:t>Zorua</a:t>
            </a:r>
            <a:endParaRPr lang="en-US" sz="3600" dirty="0"/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Virtualization Strategy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Challenges</a:t>
            </a:r>
          </a:p>
          <a:p>
            <a:pPr lvl="1">
              <a:lnSpc>
                <a:spcPct val="80000"/>
              </a:lnSpc>
              <a:buFont typeface="Calibri" panose="020F0502020204030204" pitchFamily="34" charset="0"/>
              <a:buChar char="–"/>
            </a:pPr>
            <a:r>
              <a:rPr lang="en-US" sz="3200" i="1" dirty="0"/>
              <a:t>Design Ideas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Evaluation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930996" y="5716514"/>
            <a:ext cx="2484380" cy="592846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4631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9"/>
    </mc:Choice>
    <mc:Fallback xmlns="">
      <p:transition spd="slow" advTm="4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275907"/>
            <a:ext cx="11328740" cy="5582093"/>
          </a:xfrm>
        </p:spPr>
        <p:txBody>
          <a:bodyPr>
            <a:normAutofit fontScale="25000" lnSpcReduction="20000"/>
          </a:bodyPr>
          <a:lstStyle/>
          <a:p>
            <a:r>
              <a:rPr lang="en-US" sz="12800" b="1" dirty="0">
                <a:solidFill>
                  <a:schemeClr val="accent2"/>
                </a:solidFill>
              </a:rPr>
              <a:t>Evaluation Infrastructure</a:t>
            </a:r>
            <a:r>
              <a:rPr lang="en-US" sz="12800" dirty="0">
                <a:solidFill>
                  <a:schemeClr val="accent2"/>
                </a:solidFill>
              </a:rPr>
              <a:t>:  </a:t>
            </a:r>
            <a:r>
              <a:rPr lang="en-US" sz="11200" dirty="0">
                <a:solidFill>
                  <a:srgbClr val="000000"/>
                </a:solidFill>
              </a:rPr>
              <a:t>Real GPUs (Fermi/Kepler/Maxwell), </a:t>
            </a:r>
            <a:r>
              <a:rPr lang="en-US" sz="11200" dirty="0" err="1">
                <a:solidFill>
                  <a:srgbClr val="000000"/>
                </a:solidFill>
              </a:rPr>
              <a:t>GPGPUSim</a:t>
            </a:r>
            <a:r>
              <a:rPr lang="en-US" sz="11200" dirty="0">
                <a:solidFill>
                  <a:srgbClr val="000000"/>
                </a:solidFill>
              </a:rPr>
              <a:t>, </a:t>
            </a:r>
            <a:r>
              <a:rPr lang="en-US" sz="11200" dirty="0" err="1">
                <a:solidFill>
                  <a:srgbClr val="000000"/>
                </a:solidFill>
              </a:rPr>
              <a:t>GPUWattch</a:t>
            </a:r>
            <a:endParaRPr lang="en-US" sz="11200" dirty="0">
              <a:solidFill>
                <a:srgbClr val="000000"/>
              </a:solidFill>
            </a:endParaRPr>
          </a:p>
          <a:p>
            <a:r>
              <a:rPr lang="en-US" sz="12800" b="1" dirty="0">
                <a:solidFill>
                  <a:schemeClr val="accent2"/>
                </a:solidFill>
              </a:rPr>
              <a:t>Workloads 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1200" b="1" i="1" dirty="0">
                <a:solidFill>
                  <a:srgbClr val="00B050"/>
                </a:solidFill>
              </a:rPr>
              <a:t> </a:t>
            </a:r>
            <a:r>
              <a:rPr lang="en-US" sz="11200" dirty="0" err="1"/>
              <a:t>Lonestar</a:t>
            </a:r>
            <a:r>
              <a:rPr lang="en-US" sz="11200" dirty="0"/>
              <a:t>, CUDA SDK</a:t>
            </a:r>
            <a:endParaRPr lang="en-US" sz="11200" dirty="0">
              <a:solidFill>
                <a:srgbClr val="000000"/>
              </a:solidFill>
            </a:endParaRPr>
          </a:p>
          <a:p>
            <a:r>
              <a:rPr lang="en-US" sz="12800" b="1" dirty="0">
                <a:solidFill>
                  <a:schemeClr val="accent2"/>
                </a:solidFill>
              </a:rPr>
              <a:t>System Parameters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1200" dirty="0">
                <a:solidFill>
                  <a:srgbClr val="000000"/>
                </a:solidFill>
              </a:rPr>
              <a:t>15 SMs, 32 threads/warp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1200" b="1" dirty="0">
                <a:solidFill>
                  <a:srgbClr val="000000"/>
                </a:solidFill>
              </a:rPr>
              <a:t>Warps/SM:</a:t>
            </a:r>
            <a:r>
              <a:rPr lang="en-US" sz="11200" dirty="0">
                <a:solidFill>
                  <a:srgbClr val="000000"/>
                </a:solidFill>
              </a:rPr>
              <a:t> Fermi: 48, Kepler/Maxwell: 64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nb-NO" sz="11200" b="1" dirty="0">
                <a:solidFill>
                  <a:srgbClr val="000000"/>
                </a:solidFill>
              </a:rPr>
              <a:t>Registers:</a:t>
            </a:r>
            <a:r>
              <a:rPr lang="nb-NO" sz="11200" dirty="0">
                <a:solidFill>
                  <a:srgbClr val="000000"/>
                </a:solidFill>
              </a:rPr>
              <a:t> Fermi: 32768, Kepler/Maxwell: 65536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1200" b="1" dirty="0">
                <a:solidFill>
                  <a:srgbClr val="000000"/>
                </a:solidFill>
              </a:rPr>
              <a:t>Scratchpad: </a:t>
            </a:r>
            <a:r>
              <a:rPr lang="en-US" sz="11200" dirty="0">
                <a:solidFill>
                  <a:srgbClr val="000000"/>
                </a:solidFill>
              </a:rPr>
              <a:t>Fermi/Kepler: 48KB, Maxwell: 64KB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1200" b="1" dirty="0">
                <a:solidFill>
                  <a:srgbClr val="000000"/>
                </a:solidFill>
              </a:rPr>
              <a:t>Core: </a:t>
            </a:r>
            <a:r>
              <a:rPr lang="en-US" sz="11200" dirty="0">
                <a:solidFill>
                  <a:srgbClr val="000000"/>
                </a:solidFill>
              </a:rPr>
              <a:t>1.4GHz, GTO scheduler , 2 schedulers/SM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1200" b="1" dirty="0">
                <a:solidFill>
                  <a:srgbClr val="000000"/>
                </a:solidFill>
              </a:rPr>
              <a:t>Memory:</a:t>
            </a:r>
            <a:r>
              <a:rPr lang="en-US" sz="11200" dirty="0">
                <a:solidFill>
                  <a:srgbClr val="000000"/>
                </a:solidFill>
              </a:rPr>
              <a:t> 177.4GB/s BW, 6 GDDR5 Memory controllers</a:t>
            </a:r>
          </a:p>
          <a:p>
            <a:r>
              <a:rPr lang="en-US" sz="11600" b="1" dirty="0">
                <a:solidFill>
                  <a:schemeClr val="accent2"/>
                </a:solidFill>
              </a:rPr>
              <a:t>Overheads of </a:t>
            </a:r>
            <a:r>
              <a:rPr lang="en-US" sz="11600" b="1" dirty="0" err="1">
                <a:solidFill>
                  <a:schemeClr val="accent2"/>
                </a:solidFill>
              </a:rPr>
              <a:t>Zorua</a:t>
            </a:r>
            <a:endParaRPr lang="en-US" sz="11600" b="1" dirty="0">
              <a:solidFill>
                <a:schemeClr val="accent2"/>
              </a:solidFill>
            </a:endParaRP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1200" dirty="0"/>
              <a:t>2-cycle latency for mapping table lookup for each resource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1200" dirty="0"/>
              <a:t>Memory requests for swap space accesses</a:t>
            </a:r>
          </a:p>
          <a:p>
            <a:pPr lvl="1">
              <a:buFont typeface="Calibri" panose="020F0502020204030204" pitchFamily="34" charset="0"/>
              <a:buChar char="–"/>
            </a:pPr>
            <a:endParaRPr lang="en-US" sz="11200" dirty="0"/>
          </a:p>
          <a:p>
            <a:pPr lvl="1">
              <a:buFont typeface="Calibri" panose="020F0502020204030204" pitchFamily="34" charset="0"/>
              <a:buChar char="–"/>
            </a:pPr>
            <a:endParaRPr lang="en-US" sz="11200" dirty="0"/>
          </a:p>
          <a:p>
            <a:pPr lvl="1">
              <a:buFont typeface="Calibri" panose="020F0502020204030204" pitchFamily="34" charset="0"/>
              <a:buChar char="–"/>
            </a:pPr>
            <a:endParaRPr lang="en-US" sz="11200" b="1" dirty="0">
              <a:solidFill>
                <a:schemeClr val="accent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76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19"/>
    </mc:Choice>
    <mc:Fallback xmlns="">
      <p:transition spd="slow" advTm="14819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610" y="1223237"/>
            <a:ext cx="10832922" cy="53711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124981"/>
            <a:ext cx="9720072" cy="1499616"/>
          </a:xfrm>
        </p:spPr>
        <p:txBody>
          <a:bodyPr/>
          <a:lstStyle/>
          <a:p>
            <a:r>
              <a:rPr lang="en-US" dirty="0"/>
              <a:t>Effect on Performance Variation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3" name="Big box"/>
          <p:cNvSpPr/>
          <p:nvPr/>
        </p:nvSpPr>
        <p:spPr>
          <a:xfrm>
            <a:off x="2628143" y="1969820"/>
            <a:ext cx="8852389" cy="40661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609499" y="2089193"/>
            <a:ext cx="547358" cy="38934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72657" y="2089193"/>
            <a:ext cx="525141" cy="3893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909247" y="2089193"/>
            <a:ext cx="585893" cy="3893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073796" y="2089193"/>
            <a:ext cx="630427" cy="3893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380831" y="2077081"/>
            <a:ext cx="668274" cy="3920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230840" y="2089193"/>
            <a:ext cx="617255" cy="3893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674744" y="2394696"/>
            <a:ext cx="621663" cy="3608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539550" y="2143693"/>
            <a:ext cx="621663" cy="3838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69810" y="2089193"/>
            <a:ext cx="237192" cy="38934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29683" y="2089193"/>
            <a:ext cx="253681" cy="38934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171404" y="2143693"/>
            <a:ext cx="358346" cy="38389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318614" y="2089193"/>
            <a:ext cx="358346" cy="38985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471376" y="2089193"/>
            <a:ext cx="358346" cy="38934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8630285" y="2089193"/>
            <a:ext cx="371011" cy="38934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771439" y="2089193"/>
            <a:ext cx="341966" cy="38332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883548" y="2276917"/>
            <a:ext cx="419714" cy="37057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464898" y="3088370"/>
            <a:ext cx="840945" cy="140490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590398" y="2906702"/>
            <a:ext cx="1035185" cy="144360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6685005" y="2234528"/>
            <a:ext cx="1304826" cy="172585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unch line"/>
          <p:cNvSpPr/>
          <p:nvPr/>
        </p:nvSpPr>
        <p:spPr>
          <a:xfrm>
            <a:off x="-12926" y="2429486"/>
            <a:ext cx="12204926" cy="2049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 err="1">
                <a:solidFill>
                  <a:srgbClr val="C00000"/>
                </a:solidFill>
                <a:latin typeface="+mj-lt"/>
              </a:rPr>
              <a:t>Zorua</a:t>
            </a:r>
            <a:r>
              <a:rPr lang="en-US" sz="5400" b="1" i="1" dirty="0">
                <a:solidFill>
                  <a:srgbClr val="C00000"/>
                </a:solidFill>
                <a:latin typeface="+mj-lt"/>
              </a:rPr>
              <a:t> reduces the dependence of performance on resource specification</a:t>
            </a:r>
          </a:p>
        </p:txBody>
      </p:sp>
      <p:grpSp>
        <p:nvGrpSpPr>
          <p:cNvPr id="59" name="Maximum"/>
          <p:cNvGrpSpPr/>
          <p:nvPr/>
        </p:nvGrpSpPr>
        <p:grpSpPr>
          <a:xfrm>
            <a:off x="2482035" y="2741985"/>
            <a:ext cx="2527749" cy="523220"/>
            <a:chOff x="2469923" y="3008440"/>
            <a:chExt cx="2527749" cy="523220"/>
          </a:xfrm>
        </p:grpSpPr>
        <p:sp>
          <p:nvSpPr>
            <p:cNvPr id="24" name="TextBox 23"/>
            <p:cNvSpPr txBox="1"/>
            <p:nvPr/>
          </p:nvSpPr>
          <p:spPr>
            <a:xfrm flipH="1">
              <a:off x="3091950" y="3008440"/>
              <a:ext cx="19057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>
                  <a:solidFill>
                    <a:srgbClr val="C00000"/>
                  </a:solidFill>
                </a:rPr>
                <a:t>Maximum</a:t>
              </a: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V="1">
              <a:off x="2469923" y="3305392"/>
              <a:ext cx="593451" cy="1332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Minimum"/>
          <p:cNvGrpSpPr/>
          <p:nvPr/>
        </p:nvGrpSpPr>
        <p:grpSpPr>
          <a:xfrm>
            <a:off x="2477660" y="5510680"/>
            <a:ext cx="2469795" cy="523220"/>
            <a:chOff x="2477660" y="5510680"/>
            <a:chExt cx="2469795" cy="523220"/>
          </a:xfrm>
        </p:grpSpPr>
        <p:cxnSp>
          <p:nvCxnSpPr>
            <p:cNvPr id="44" name="Straight Arrow Connector 43"/>
            <p:cNvCxnSpPr/>
            <p:nvPr/>
          </p:nvCxnSpPr>
          <p:spPr>
            <a:xfrm flipV="1">
              <a:off x="2477660" y="5849464"/>
              <a:ext cx="593451" cy="1332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 flipH="1">
              <a:off x="3041733" y="5510680"/>
              <a:ext cx="19057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>
                  <a:solidFill>
                    <a:srgbClr val="C00000"/>
                  </a:solidFill>
                </a:rPr>
                <a:t>Minimum</a:t>
              </a:r>
            </a:p>
          </p:txBody>
        </p:sp>
      </p:grpSp>
      <p:grpSp>
        <p:nvGrpSpPr>
          <p:cNvPr id="60" name="Average"/>
          <p:cNvGrpSpPr/>
          <p:nvPr/>
        </p:nvGrpSpPr>
        <p:grpSpPr>
          <a:xfrm>
            <a:off x="2585547" y="4352352"/>
            <a:ext cx="2502979" cy="523220"/>
            <a:chOff x="2537103" y="4503741"/>
            <a:chExt cx="2502979" cy="523220"/>
          </a:xfrm>
        </p:grpSpPr>
        <p:cxnSp>
          <p:nvCxnSpPr>
            <p:cNvPr id="46" name="Straight Arrow Connector 45"/>
            <p:cNvCxnSpPr/>
            <p:nvPr/>
          </p:nvCxnSpPr>
          <p:spPr>
            <a:xfrm flipV="1">
              <a:off x="2537103" y="4785622"/>
              <a:ext cx="593451" cy="1332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 flipH="1">
              <a:off x="3134360" y="4503741"/>
              <a:ext cx="19057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>
                  <a:solidFill>
                    <a:srgbClr val="C00000"/>
                  </a:solidFill>
                </a:rPr>
                <a:t>Average</a:t>
              </a:r>
            </a:p>
          </p:txBody>
        </p:sp>
      </p:grpSp>
      <p:grpSp>
        <p:nvGrpSpPr>
          <p:cNvPr id="57" name="Variation"/>
          <p:cNvGrpSpPr/>
          <p:nvPr/>
        </p:nvGrpSpPr>
        <p:grpSpPr>
          <a:xfrm>
            <a:off x="2723882" y="3172161"/>
            <a:ext cx="4676096" cy="2902190"/>
            <a:chOff x="2723882" y="3472009"/>
            <a:chExt cx="4676096" cy="2602342"/>
          </a:xfrm>
        </p:grpSpPr>
        <p:cxnSp>
          <p:nvCxnSpPr>
            <p:cNvPr id="48" name="Straight Arrow Connector 47"/>
            <p:cNvCxnSpPr/>
            <p:nvPr/>
          </p:nvCxnSpPr>
          <p:spPr>
            <a:xfrm flipV="1">
              <a:off x="2911014" y="3472009"/>
              <a:ext cx="2776" cy="7638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 flipH="1">
              <a:off x="2723882" y="4267737"/>
              <a:ext cx="467609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>
                  <a:solidFill>
                    <a:srgbClr val="C00000"/>
                  </a:solidFill>
                </a:rPr>
                <a:t>Performance variation across different specification points 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H="1">
              <a:off x="2884419" y="5253488"/>
              <a:ext cx="15620" cy="8208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Lower"/>
          <p:cNvGrpSpPr/>
          <p:nvPr/>
        </p:nvGrpSpPr>
        <p:grpSpPr>
          <a:xfrm>
            <a:off x="2524074" y="4962854"/>
            <a:ext cx="3145714" cy="523220"/>
            <a:chOff x="2477660" y="5510680"/>
            <a:chExt cx="3145714" cy="523220"/>
          </a:xfrm>
        </p:grpSpPr>
        <p:cxnSp>
          <p:nvCxnSpPr>
            <p:cNvPr id="40" name="Straight Arrow Connector 39"/>
            <p:cNvCxnSpPr/>
            <p:nvPr/>
          </p:nvCxnSpPr>
          <p:spPr>
            <a:xfrm flipV="1">
              <a:off x="2477660" y="5849464"/>
              <a:ext cx="593451" cy="1332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 flipH="1">
              <a:off x="3041731" y="5510680"/>
              <a:ext cx="25816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>
                  <a:solidFill>
                    <a:srgbClr val="C00000"/>
                  </a:solidFill>
                </a:rPr>
                <a:t>Lower Quartile</a:t>
              </a:r>
            </a:p>
          </p:txBody>
        </p:sp>
      </p:grpSp>
      <p:grpSp>
        <p:nvGrpSpPr>
          <p:cNvPr id="42" name="Upper  Quartile"/>
          <p:cNvGrpSpPr/>
          <p:nvPr/>
        </p:nvGrpSpPr>
        <p:grpSpPr>
          <a:xfrm>
            <a:off x="2510966" y="3960382"/>
            <a:ext cx="3122661" cy="523220"/>
            <a:chOff x="2477660" y="5528042"/>
            <a:chExt cx="3122661" cy="523220"/>
          </a:xfrm>
        </p:grpSpPr>
        <p:cxnSp>
          <p:nvCxnSpPr>
            <p:cNvPr id="49" name="Straight Arrow Connector 48"/>
            <p:cNvCxnSpPr/>
            <p:nvPr/>
          </p:nvCxnSpPr>
          <p:spPr>
            <a:xfrm flipV="1">
              <a:off x="2477660" y="5849464"/>
              <a:ext cx="593451" cy="1332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 flipH="1">
              <a:off x="3041731" y="5528042"/>
              <a:ext cx="25585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>
                  <a:solidFill>
                    <a:srgbClr val="C00000"/>
                  </a:solidFill>
                </a:rPr>
                <a:t>Upper Quartile</a:t>
              </a:r>
            </a:p>
          </p:txBody>
        </p:sp>
      </p:grpSp>
      <p:sp>
        <p:nvSpPr>
          <p:cNvPr id="27" name="Rectangle 26"/>
          <p:cNvSpPr/>
          <p:nvPr/>
        </p:nvSpPr>
        <p:spPr>
          <a:xfrm>
            <a:off x="4029683" y="1223237"/>
            <a:ext cx="4157387" cy="6480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Baseline"/>
          <p:cNvGrpSpPr/>
          <p:nvPr/>
        </p:nvGrpSpPr>
        <p:grpSpPr>
          <a:xfrm>
            <a:off x="3498789" y="1417487"/>
            <a:ext cx="2332075" cy="523220"/>
            <a:chOff x="2371059" y="1811737"/>
            <a:chExt cx="2332075" cy="523220"/>
          </a:xfrm>
        </p:grpSpPr>
        <p:sp>
          <p:nvSpPr>
            <p:cNvPr id="65" name="Rectangle 64"/>
            <p:cNvSpPr/>
            <p:nvPr/>
          </p:nvSpPr>
          <p:spPr>
            <a:xfrm>
              <a:off x="2371059" y="1967023"/>
              <a:ext cx="223283" cy="212651"/>
            </a:xfrm>
            <a:prstGeom prst="rect">
              <a:avLst/>
            </a:prstGeom>
            <a:solidFill>
              <a:sysClr val="windowText" lastClr="000000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 flipH="1">
              <a:off x="2746386" y="1811737"/>
              <a:ext cx="19567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olas" panose="020B0609020204030204" pitchFamily="49" charset="0"/>
                  <a:cs typeface="Calibri" panose="020F0502020204030204" pitchFamily="34" charset="0"/>
                </a:rPr>
                <a:t>Baseline</a:t>
              </a:r>
            </a:p>
          </p:txBody>
        </p:sp>
      </p:grpSp>
      <p:grpSp>
        <p:nvGrpSpPr>
          <p:cNvPr id="72" name="WLM"/>
          <p:cNvGrpSpPr/>
          <p:nvPr/>
        </p:nvGrpSpPr>
        <p:grpSpPr>
          <a:xfrm>
            <a:off x="5951304" y="1428814"/>
            <a:ext cx="1878418" cy="523220"/>
            <a:chOff x="5085908" y="1811737"/>
            <a:chExt cx="1878418" cy="523220"/>
          </a:xfrm>
        </p:grpSpPr>
        <p:sp>
          <p:nvSpPr>
            <p:cNvPr id="73" name="Rectangle 72"/>
            <p:cNvSpPr/>
            <p:nvPr/>
          </p:nvSpPr>
          <p:spPr>
            <a:xfrm>
              <a:off x="5085908" y="1967022"/>
              <a:ext cx="223283" cy="212651"/>
            </a:xfrm>
            <a:prstGeom prst="rect">
              <a:avLst/>
            </a:prstGeom>
            <a:solidFill>
              <a:srgbClr val="FF0000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 flipH="1">
              <a:off x="5429344" y="1811737"/>
              <a:ext cx="15349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olas" panose="020B0609020204030204" pitchFamily="49" charset="0"/>
                  <a:cs typeface="Calibri" panose="020F0502020204030204" pitchFamily="34" charset="0"/>
                </a:rPr>
                <a:t>WLM</a:t>
              </a:r>
            </a:p>
          </p:txBody>
        </p:sp>
      </p:grpSp>
      <p:grpSp>
        <p:nvGrpSpPr>
          <p:cNvPr id="78" name="Zorua"/>
          <p:cNvGrpSpPr/>
          <p:nvPr/>
        </p:nvGrpSpPr>
        <p:grpSpPr>
          <a:xfrm>
            <a:off x="7492412" y="1428962"/>
            <a:ext cx="2254454" cy="523220"/>
            <a:chOff x="7417983" y="1801107"/>
            <a:chExt cx="2254454" cy="523220"/>
          </a:xfrm>
        </p:grpSpPr>
        <p:sp>
          <p:nvSpPr>
            <p:cNvPr id="79" name="Rectangle 78"/>
            <p:cNvSpPr/>
            <p:nvPr/>
          </p:nvSpPr>
          <p:spPr>
            <a:xfrm>
              <a:off x="7417983" y="1967022"/>
              <a:ext cx="223283" cy="212651"/>
            </a:xfrm>
            <a:prstGeom prst="rect">
              <a:avLst/>
            </a:prstGeom>
            <a:solidFill>
              <a:srgbClr val="00B0F0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/>
                <a:ea typeface="+mn-ea"/>
                <a:cs typeface="+mn-cs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 flipH="1">
              <a:off x="7715689" y="1801107"/>
              <a:ext cx="19567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olas" panose="020B0609020204030204" pitchFamily="49" charset="0"/>
                  <a:cs typeface="Calibri" panose="020F0502020204030204" pitchFamily="34" charset="0"/>
                </a:rPr>
                <a:t>Zorua</a:t>
              </a: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cs typeface="Calibri" panose="020F0502020204030204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 rot="10800000" flipV="1">
            <a:off x="8858261" y="6495609"/>
            <a:ext cx="2482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* Xiang et al., HPCA ‘14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691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270"/>
    </mc:Choice>
    <mc:Fallback xmlns="">
      <p:transition spd="slow" advTm="96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3" grpId="0" animBg="1"/>
      <p:bldP spid="13" grpId="1" animBg="1"/>
      <p:bldP spid="11" grpId="0" animBg="1"/>
      <p:bldP spid="11" grpId="1" animBg="1"/>
      <p:bldP spid="15" grpId="0" animBg="1"/>
      <p:bldP spid="15" grpId="1" animBg="1"/>
      <p:bldP spid="14" grpId="0" animBg="1"/>
      <p:bldP spid="14" grpId="1" animBg="1"/>
      <p:bldP spid="6" grpId="0" animBg="1"/>
      <p:bldP spid="6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5" grpId="0" animBg="1"/>
      <p:bldP spid="26" grpId="0" animBg="1"/>
      <p:bldP spid="12" grpId="0" animBg="1"/>
      <p:bldP spid="2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on Performance Cliffs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34</a:t>
            </a:fld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6690803"/>
              </p:ext>
            </p:extLst>
          </p:nvPr>
        </p:nvGraphicFramePr>
        <p:xfrm>
          <a:off x="165600" y="1540800"/>
          <a:ext cx="6588000" cy="5038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3451040"/>
              </p:ext>
            </p:extLst>
          </p:nvPr>
        </p:nvGraphicFramePr>
        <p:xfrm>
          <a:off x="6045458" y="1854432"/>
          <a:ext cx="5956800" cy="42603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Box 8"/>
          <p:cNvSpPr txBox="1"/>
          <p:nvPr/>
        </p:nvSpPr>
        <p:spPr>
          <a:xfrm flipH="1">
            <a:off x="3393719" y="6279244"/>
            <a:ext cx="1019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+mj-lt"/>
              </a:rPr>
              <a:t>MST</a:t>
            </a:r>
          </a:p>
        </p:txBody>
      </p:sp>
      <p:sp>
        <p:nvSpPr>
          <p:cNvPr id="10" name="TextBox 9"/>
          <p:cNvSpPr txBox="1"/>
          <p:nvPr/>
        </p:nvSpPr>
        <p:spPr>
          <a:xfrm flipH="1">
            <a:off x="8715718" y="6268098"/>
            <a:ext cx="1380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+mj-lt"/>
              </a:rPr>
              <a:t>NQU</a:t>
            </a:r>
          </a:p>
        </p:txBody>
      </p:sp>
      <p:sp>
        <p:nvSpPr>
          <p:cNvPr id="11" name="Oval 10"/>
          <p:cNvSpPr/>
          <p:nvPr/>
        </p:nvSpPr>
        <p:spPr>
          <a:xfrm>
            <a:off x="2700000" y="2779200"/>
            <a:ext cx="1022400" cy="2325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8355529" y="2709576"/>
            <a:ext cx="1022400" cy="23256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unch line"/>
          <p:cNvSpPr/>
          <p:nvPr/>
        </p:nvSpPr>
        <p:spPr>
          <a:xfrm>
            <a:off x="-12926" y="2429486"/>
            <a:ext cx="12204926" cy="2049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i="1" dirty="0" err="1">
                <a:solidFill>
                  <a:srgbClr val="C00000"/>
                </a:solidFill>
                <a:latin typeface="+mj-lt"/>
              </a:rPr>
              <a:t>Zorua</a:t>
            </a:r>
            <a:r>
              <a:rPr lang="en-US" sz="4800" b="1" i="1" dirty="0">
                <a:solidFill>
                  <a:srgbClr val="C00000"/>
                </a:solidFill>
                <a:latin typeface="+mj-lt"/>
              </a:rPr>
              <a:t> alleviates the performance cliffs resulting from un-optimized specifications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0308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168"/>
    </mc:Choice>
    <mc:Fallback xmlns="">
      <p:transition spd="slow" advTm="52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Chart bld="series"/>
        </p:bldSub>
      </p:bldGraphic>
      <p:bldGraphic spid="8" grpId="0">
        <p:bldAsOne/>
      </p:bldGraphic>
      <p:bldP spid="9" grpId="0"/>
      <p:bldP spid="10" grpId="0"/>
      <p:bldP spid="11" grpId="0" animBg="1"/>
      <p:bldP spid="12" grpId="0" animBg="1"/>
      <p:bldP spid="1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on Performance Portability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35</a:t>
            </a:fld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9475089"/>
              </p:ext>
            </p:extLst>
          </p:nvPr>
        </p:nvGraphicFramePr>
        <p:xfrm>
          <a:off x="72668" y="1247461"/>
          <a:ext cx="11263470" cy="5610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Oval 6"/>
          <p:cNvSpPr/>
          <p:nvPr/>
        </p:nvSpPr>
        <p:spPr>
          <a:xfrm>
            <a:off x="10066196" y="3866400"/>
            <a:ext cx="1022400" cy="188528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unch line" hidden="1"/>
          <p:cNvSpPr/>
          <p:nvPr/>
        </p:nvSpPr>
        <p:spPr>
          <a:xfrm>
            <a:off x="-12926" y="2429486"/>
            <a:ext cx="12204926" cy="2049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 err="1">
                <a:solidFill>
                  <a:srgbClr val="C00000"/>
                </a:solidFill>
                <a:latin typeface="+mj-lt"/>
              </a:rPr>
              <a:t>Zorua</a:t>
            </a:r>
            <a:r>
              <a:rPr lang="en-US" sz="5400" b="1" i="1" dirty="0">
                <a:solidFill>
                  <a:srgbClr val="C00000"/>
                </a:solidFill>
                <a:latin typeface="+mj-lt"/>
              </a:rPr>
              <a:t> reduces the performance loss from porting across GPU architectures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119218" y="3212812"/>
            <a:ext cx="91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</a:rPr>
              <a:t>53%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11454137" y="3766691"/>
            <a:ext cx="11543" cy="48346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119218" y="4250159"/>
            <a:ext cx="91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</a:rPr>
              <a:t>24%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861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88"/>
    </mc:Choice>
    <mc:Fallback xmlns="">
      <p:transition spd="slow" advTm="36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Chart bld="series"/>
        </p:bldSub>
      </p:bldGraphic>
      <p:bldP spid="7" grpId="0" animBg="1"/>
      <p:bldP spid="9" grpId="0" animBg="1"/>
      <p:bldP spid="3" grpId="0"/>
      <p:bldP spid="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Uses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 Resource sharing in multi-programmed environments</a:t>
            </a:r>
          </a:p>
          <a:p>
            <a:r>
              <a:rPr lang="en-US" sz="4000" dirty="0"/>
              <a:t> Low latency preemption of kernels</a:t>
            </a:r>
          </a:p>
          <a:p>
            <a:r>
              <a:rPr lang="en-US" sz="4000" dirty="0"/>
              <a:t> Dynamic parallelism</a:t>
            </a:r>
          </a:p>
          <a:p>
            <a:r>
              <a:rPr lang="en-US" sz="4000" dirty="0"/>
              <a:t> 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36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506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56"/>
    </mc:Choice>
    <mc:Fallback xmlns="">
      <p:transition spd="slow" advTm="22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00051" y="0"/>
            <a:ext cx="10555043" cy="1203568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00050" y="1203568"/>
            <a:ext cx="11602208" cy="5654431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00000"/>
              </a:lnSpc>
            </a:pPr>
            <a:r>
              <a:rPr lang="en-US" sz="12000" b="1" dirty="0"/>
              <a:t>Problem:</a:t>
            </a:r>
            <a:r>
              <a:rPr lang="en-US" sz="12000" b="1" dirty="0">
                <a:solidFill>
                  <a:schemeClr val="accent2"/>
                </a:solidFill>
              </a:rPr>
              <a:t> </a:t>
            </a:r>
            <a:r>
              <a:rPr lang="en-US" sz="12000" dirty="0"/>
              <a:t>The </a:t>
            </a:r>
            <a:r>
              <a:rPr lang="en-US" sz="12000" b="1" i="1" dirty="0">
                <a:solidFill>
                  <a:srgbClr val="C00000"/>
                </a:solidFill>
              </a:rPr>
              <a:t>tight coupling </a:t>
            </a:r>
            <a:r>
              <a:rPr lang="en-US" sz="12000" dirty="0"/>
              <a:t>between programmer-specified resource usage and allocation of on-chip resources leads to challenges in: </a:t>
            </a:r>
          </a:p>
          <a:p>
            <a:pPr lvl="1">
              <a:buFont typeface="Calibri" pitchFamily="34" charset="0"/>
              <a:buChar char="–"/>
            </a:pPr>
            <a:r>
              <a:rPr lang="en-US" sz="12000" b="1" i="1" dirty="0">
                <a:solidFill>
                  <a:srgbClr val="C00000"/>
                </a:solidFill>
              </a:rPr>
              <a:t> programming ease, performance portability, resource efficiency</a:t>
            </a:r>
          </a:p>
          <a:p>
            <a:r>
              <a:rPr lang="en-US" sz="12000" b="1" dirty="0"/>
              <a:t>Our Approach: </a:t>
            </a:r>
            <a:r>
              <a:rPr lang="en-US" sz="12000" b="1" i="1" dirty="0">
                <a:solidFill>
                  <a:srgbClr val="00B050"/>
                </a:solidFill>
              </a:rPr>
              <a:t>Decouple </a:t>
            </a:r>
            <a:r>
              <a:rPr lang="en-US" sz="12000" dirty="0"/>
              <a:t>specification and management of on-chip resources</a:t>
            </a:r>
          </a:p>
          <a:p>
            <a:r>
              <a:rPr lang="en-US" sz="12000" b="1" dirty="0"/>
              <a:t>Our Solution:  </a:t>
            </a:r>
            <a:r>
              <a:rPr lang="en-US" sz="12000" b="1" dirty="0" err="1">
                <a:solidFill>
                  <a:schemeClr val="accent2"/>
                </a:solidFill>
              </a:rPr>
              <a:t>Zorua</a:t>
            </a:r>
            <a:r>
              <a:rPr lang="en-US" sz="12000" b="1" dirty="0">
                <a:solidFill>
                  <a:schemeClr val="accent2"/>
                </a:solidFill>
              </a:rPr>
              <a:t>:</a:t>
            </a:r>
            <a:r>
              <a:rPr lang="en-US" sz="12000" b="1" dirty="0">
                <a:solidFill>
                  <a:srgbClr val="0070C0"/>
                </a:solidFill>
              </a:rPr>
              <a:t> </a:t>
            </a:r>
            <a:r>
              <a:rPr lang="en-US" sz="12000" dirty="0"/>
              <a:t>A holistic approach to virtualizing multiple on-chip resources in GPUs</a:t>
            </a:r>
          </a:p>
          <a:p>
            <a:r>
              <a:rPr lang="en-US" sz="12000" b="1" dirty="0"/>
              <a:t>Key Results: 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2000" dirty="0">
                <a:sym typeface="Wingdings"/>
              </a:rPr>
              <a:t> </a:t>
            </a:r>
            <a:r>
              <a:rPr lang="en-US" sz="12000" dirty="0" err="1">
                <a:sym typeface="Wingdings"/>
              </a:rPr>
              <a:t>Zorua</a:t>
            </a:r>
            <a:r>
              <a:rPr lang="en-US" sz="12000" dirty="0">
                <a:sym typeface="Wingdings"/>
              </a:rPr>
              <a:t> reduces dependence of performance on programmer-specified resource usage </a:t>
            </a:r>
          </a:p>
          <a:p>
            <a:pPr lvl="2"/>
            <a:r>
              <a:rPr lang="en-US" sz="12000" i="1" dirty="0">
                <a:sym typeface="Wingdings"/>
              </a:rPr>
              <a:t> </a:t>
            </a:r>
            <a:r>
              <a:rPr lang="en-US" sz="12000" i="1" dirty="0" err="1">
                <a:sym typeface="Wingdings"/>
              </a:rPr>
              <a:t>Zorua</a:t>
            </a:r>
            <a:r>
              <a:rPr lang="en-US" sz="12000" i="1" dirty="0">
                <a:sym typeface="Wingdings"/>
              </a:rPr>
              <a:t> enhances </a:t>
            </a:r>
            <a:r>
              <a:rPr lang="en-US" sz="12000" b="1" i="1" dirty="0">
                <a:solidFill>
                  <a:srgbClr val="00B050"/>
                </a:solidFill>
                <a:sym typeface="Wingdings"/>
              </a:rPr>
              <a:t>programming ease</a:t>
            </a:r>
            <a:r>
              <a:rPr lang="en-US" sz="12000" i="1" dirty="0">
                <a:sym typeface="Wingdings"/>
              </a:rPr>
              <a:t> and </a:t>
            </a:r>
            <a:r>
              <a:rPr lang="en-US" sz="12000" b="1" i="1" dirty="0">
                <a:solidFill>
                  <a:srgbClr val="00B050"/>
                </a:solidFill>
                <a:sym typeface="Wingdings"/>
              </a:rPr>
              <a:t>performance portability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12000" dirty="0">
                <a:sym typeface="Wingdings"/>
              </a:rPr>
              <a:t> </a:t>
            </a:r>
            <a:r>
              <a:rPr lang="en-US" sz="12000" dirty="0" err="1">
                <a:sym typeface="Wingdings"/>
              </a:rPr>
              <a:t>Zorua</a:t>
            </a:r>
            <a:r>
              <a:rPr lang="en-US" sz="12000" dirty="0">
                <a:sym typeface="Wingdings"/>
              </a:rPr>
              <a:t> improves performance with more </a:t>
            </a:r>
            <a:r>
              <a:rPr lang="en-US" sz="12000" b="1" i="1" dirty="0">
                <a:solidFill>
                  <a:srgbClr val="00B050"/>
                </a:solidFill>
                <a:sym typeface="Wingdings"/>
              </a:rPr>
              <a:t>efficient resource utilization </a:t>
            </a:r>
          </a:p>
          <a:p>
            <a:r>
              <a:rPr lang="en-US" sz="12400" b="1" dirty="0"/>
              <a:t>Future Work: </a:t>
            </a:r>
            <a:r>
              <a:rPr lang="en-US" sz="12400" dirty="0" err="1"/>
              <a:t>Zorua</a:t>
            </a:r>
            <a:r>
              <a:rPr lang="en-US" sz="12400" dirty="0"/>
              <a:t> enables several other use cases</a:t>
            </a:r>
            <a:endParaRPr lang="en-US" sz="49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5657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621"/>
    </mc:Choice>
    <mc:Fallback xmlns="">
      <p:transition spd="slow" advTm="43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415" y="710816"/>
            <a:ext cx="10203322" cy="1463040"/>
          </a:xfrm>
        </p:spPr>
        <p:txBody>
          <a:bodyPr>
            <a:noAutofit/>
          </a:bodyPr>
          <a:lstStyle/>
          <a:p>
            <a:pPr algn="ctr"/>
            <a:r>
              <a:rPr lang="en-US" sz="5400" b="1" cap="none" dirty="0" err="1">
                <a:solidFill>
                  <a:schemeClr val="bg1"/>
                </a:solidFill>
              </a:rPr>
              <a:t>Zorua</a:t>
            </a:r>
            <a:r>
              <a:rPr lang="en-US" sz="5400" b="1" cap="none" dirty="0">
                <a:solidFill>
                  <a:schemeClr val="bg1"/>
                </a:solidFill>
              </a:rPr>
              <a:t>: A Holistic Approach to  Resource Virtualization in GPUs</a:t>
            </a:r>
          </a:p>
        </p:txBody>
      </p:sp>
      <p:sp>
        <p:nvSpPr>
          <p:cNvPr id="4" name="TextBox 5"/>
          <p:cNvSpPr txBox="1"/>
          <p:nvPr/>
        </p:nvSpPr>
        <p:spPr>
          <a:xfrm>
            <a:off x="648570" y="3935730"/>
            <a:ext cx="114418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Nandita Vijaykumar</a:t>
            </a:r>
          </a:p>
          <a:p>
            <a:pPr algn="ctr"/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Kevin Hsieh, Gennady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Pekhimenko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, Samira Khan, </a:t>
            </a:r>
          </a:p>
          <a:p>
            <a:pPr algn="ctr"/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Ashish Shrestha,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Saugata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Ghose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,  </a:t>
            </a:r>
            <a:r>
              <a:rPr lang="en-US" sz="2800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Adwait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Jog, Phillip B. Gibbons, Onur Mutlu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4499" y="5942715"/>
            <a:ext cx="2290175" cy="9152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5932" y="5726834"/>
            <a:ext cx="1440588" cy="90325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22" y="6019469"/>
            <a:ext cx="1908226" cy="53237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318" y="5592871"/>
            <a:ext cx="2193821" cy="138557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60" y="5592871"/>
            <a:ext cx="1807119" cy="11711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97" y="2163465"/>
            <a:ext cx="2285707" cy="260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13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577"/>
    </mc:Choice>
    <mc:Fallback xmlns="">
      <p:transition spd="slow" advTm="207577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837333" y="6286017"/>
            <a:ext cx="973667" cy="274320"/>
          </a:xfrm>
        </p:spPr>
        <p:txBody>
          <a:bodyPr/>
          <a:lstStyle/>
          <a:p>
            <a:fld id="{8A75B323-1693-4547-A051-A9F88A95F9F4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845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On-Chip Resources in GPUs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214408" y="2209799"/>
            <a:ext cx="2522707" cy="4103873"/>
            <a:chOff x="1214408" y="2209799"/>
            <a:chExt cx="2522707" cy="4103873"/>
          </a:xfrm>
        </p:grpSpPr>
        <p:grpSp>
          <p:nvGrpSpPr>
            <p:cNvPr id="48" name="Group 47"/>
            <p:cNvGrpSpPr/>
            <p:nvPr/>
          </p:nvGrpSpPr>
          <p:grpSpPr>
            <a:xfrm>
              <a:off x="1535521" y="2209799"/>
              <a:ext cx="1652847" cy="3504990"/>
              <a:chOff x="1535521" y="2209799"/>
              <a:chExt cx="1652847" cy="3504990"/>
            </a:xfrm>
          </p:grpSpPr>
          <p:sp>
            <p:nvSpPr>
              <p:cNvPr id="7" name="Rounded Rectangle 6"/>
              <p:cNvSpPr/>
              <p:nvPr/>
            </p:nvSpPr>
            <p:spPr>
              <a:xfrm>
                <a:off x="1535521" y="2209800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1988710" y="2209800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2441899" y="2209799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>
                <a:off x="2895088" y="2209799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/>
              <p:cNvSpPr/>
              <p:nvPr/>
            </p:nvSpPr>
            <p:spPr>
              <a:xfrm>
                <a:off x="1535521" y="2666958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/>
              <p:cNvSpPr/>
              <p:nvPr/>
            </p:nvSpPr>
            <p:spPr>
              <a:xfrm>
                <a:off x="1988710" y="2666958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2441899" y="2666957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2895088" y="2666957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ed Rectangle 23"/>
              <p:cNvSpPr/>
              <p:nvPr/>
            </p:nvSpPr>
            <p:spPr>
              <a:xfrm>
                <a:off x="1535521" y="3124116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>
                <a:off x="1988710" y="3124116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2441899" y="3124115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2895088" y="3124115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1535521" y="3581274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ed Rectangle 28"/>
              <p:cNvSpPr/>
              <p:nvPr/>
            </p:nvSpPr>
            <p:spPr>
              <a:xfrm>
                <a:off x="1988710" y="3581274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ounded Rectangle 29"/>
              <p:cNvSpPr/>
              <p:nvPr/>
            </p:nvSpPr>
            <p:spPr>
              <a:xfrm>
                <a:off x="2441899" y="3581273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ounded Rectangle 30"/>
              <p:cNvSpPr/>
              <p:nvPr/>
            </p:nvSpPr>
            <p:spPr>
              <a:xfrm>
                <a:off x="2895088" y="3581273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1535521" y="4038432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ounded Rectangle 32"/>
              <p:cNvSpPr/>
              <p:nvPr/>
            </p:nvSpPr>
            <p:spPr>
              <a:xfrm>
                <a:off x="1988710" y="4038432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ounded Rectangle 33"/>
              <p:cNvSpPr/>
              <p:nvPr/>
            </p:nvSpPr>
            <p:spPr>
              <a:xfrm>
                <a:off x="2441899" y="4038431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2895088" y="4038431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1535521" y="4495590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ounded Rectangle 36"/>
              <p:cNvSpPr/>
              <p:nvPr/>
            </p:nvSpPr>
            <p:spPr>
              <a:xfrm>
                <a:off x="1988710" y="4495590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ounded Rectangle 37"/>
              <p:cNvSpPr/>
              <p:nvPr/>
            </p:nvSpPr>
            <p:spPr>
              <a:xfrm>
                <a:off x="2441899" y="4495589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ounded Rectangle 38"/>
              <p:cNvSpPr/>
              <p:nvPr/>
            </p:nvSpPr>
            <p:spPr>
              <a:xfrm>
                <a:off x="2895088" y="4495589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ounded Rectangle 39"/>
              <p:cNvSpPr/>
              <p:nvPr/>
            </p:nvSpPr>
            <p:spPr>
              <a:xfrm>
                <a:off x="1535521" y="4952748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ounded Rectangle 40"/>
              <p:cNvSpPr/>
              <p:nvPr/>
            </p:nvSpPr>
            <p:spPr>
              <a:xfrm>
                <a:off x="1988710" y="4952748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ounded Rectangle 41"/>
              <p:cNvSpPr/>
              <p:nvPr/>
            </p:nvSpPr>
            <p:spPr>
              <a:xfrm>
                <a:off x="2441899" y="4952747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ounded Rectangle 42"/>
              <p:cNvSpPr/>
              <p:nvPr/>
            </p:nvSpPr>
            <p:spPr>
              <a:xfrm>
                <a:off x="2895088" y="4952747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ounded Rectangle 43"/>
              <p:cNvSpPr/>
              <p:nvPr/>
            </p:nvSpPr>
            <p:spPr>
              <a:xfrm>
                <a:off x="1535521" y="5409906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ounded Rectangle 44"/>
              <p:cNvSpPr/>
              <p:nvPr/>
            </p:nvSpPr>
            <p:spPr>
              <a:xfrm>
                <a:off x="1988710" y="5409906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ounded Rectangle 45"/>
              <p:cNvSpPr/>
              <p:nvPr/>
            </p:nvSpPr>
            <p:spPr>
              <a:xfrm>
                <a:off x="2441899" y="5409905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>
                <a:off x="2895088" y="5409905"/>
                <a:ext cx="293280" cy="3048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1214408" y="5852007"/>
              <a:ext cx="25227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+mj-lt"/>
                </a:rPr>
                <a:t>Compute Units</a:t>
              </a:r>
            </a:p>
          </p:txBody>
        </p:sp>
      </p:grpSp>
      <p:sp>
        <p:nvSpPr>
          <p:cNvPr id="50" name="Left-Right Arrow 49"/>
          <p:cNvSpPr/>
          <p:nvPr/>
        </p:nvSpPr>
        <p:spPr>
          <a:xfrm>
            <a:off x="3477263" y="4571810"/>
            <a:ext cx="1738009" cy="761874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5358860" y="4223217"/>
            <a:ext cx="2016868" cy="1567602"/>
            <a:chOff x="5358860" y="4223217"/>
            <a:chExt cx="2016868" cy="1567602"/>
          </a:xfrm>
        </p:grpSpPr>
        <p:sp>
          <p:nvSpPr>
            <p:cNvPr id="51" name="Rounded Rectangle 50"/>
            <p:cNvSpPr/>
            <p:nvPr/>
          </p:nvSpPr>
          <p:spPr>
            <a:xfrm>
              <a:off x="5358860" y="4223217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5358860" y="4610532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5358860" y="5007018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5358860" y="5394333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5369747" y="5826973"/>
            <a:ext cx="20059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+mj-lt"/>
              </a:rPr>
              <a:t>Thread Slots</a:t>
            </a:r>
          </a:p>
        </p:txBody>
      </p:sp>
      <p:sp>
        <p:nvSpPr>
          <p:cNvPr id="57" name="Rounded Rectangle 56"/>
          <p:cNvSpPr/>
          <p:nvPr/>
        </p:nvSpPr>
        <p:spPr>
          <a:xfrm>
            <a:off x="4664953" y="1966336"/>
            <a:ext cx="3404681" cy="1856318"/>
          </a:xfrm>
          <a:prstGeom prst="roundRect">
            <a:avLst/>
          </a:prstGeom>
          <a:pattFill prst="ltHorz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+mj-lt"/>
              </a:rPr>
              <a:t>Register File</a:t>
            </a:r>
          </a:p>
        </p:txBody>
      </p:sp>
      <p:sp>
        <p:nvSpPr>
          <p:cNvPr id="60" name="Rounded Rectangle 59"/>
          <p:cNvSpPr/>
          <p:nvPr/>
        </p:nvSpPr>
        <p:spPr>
          <a:xfrm>
            <a:off x="8841800" y="2437593"/>
            <a:ext cx="1995534" cy="3154983"/>
          </a:xfrm>
          <a:prstGeom prst="roundRect">
            <a:avLst/>
          </a:prstGeom>
          <a:pattFill prst="dotGrid">
            <a:fgClr>
              <a:schemeClr val="accent1"/>
            </a:fgClr>
            <a:bgClr>
              <a:schemeClr val="bg1"/>
            </a:bgClr>
          </a:patt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Scratchpad</a:t>
            </a:r>
          </a:p>
          <a:p>
            <a:pPr algn="ctr"/>
            <a:r>
              <a:rPr lang="en-US" sz="2800" dirty="0">
                <a:solidFill>
                  <a:schemeClr val="tx1"/>
                </a:solidFill>
                <a:latin typeface="+mj-lt"/>
              </a:rPr>
              <a:t>Memory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886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14"/>
    </mc:Choice>
    <mc:Fallback xmlns="">
      <p:transition spd="slow" advTm="14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6" grpId="0"/>
      <p:bldP spid="57" grpId="0" animBg="1"/>
      <p:bldP spid="6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Walkthrough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5B323-1693-4547-A051-A9F88A95F9F4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8" name="Rounded Rectangle 77"/>
          <p:cNvSpPr/>
          <p:nvPr/>
        </p:nvSpPr>
        <p:spPr>
          <a:xfrm>
            <a:off x="3216475" y="2084832"/>
            <a:ext cx="5373125" cy="2210044"/>
          </a:xfrm>
          <a:prstGeom prst="roundRect">
            <a:avLst/>
          </a:prstGeom>
          <a:noFill/>
          <a:ln w="28575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4267911" y="2339248"/>
            <a:ext cx="494270" cy="1701211"/>
            <a:chOff x="3987111" y="2557629"/>
            <a:chExt cx="494270" cy="1973182"/>
          </a:xfrm>
        </p:grpSpPr>
        <p:sp>
          <p:nvSpPr>
            <p:cNvPr id="80" name="Rectangle 79"/>
            <p:cNvSpPr/>
            <p:nvPr/>
          </p:nvSpPr>
          <p:spPr>
            <a:xfrm>
              <a:off x="3987111" y="2557629"/>
              <a:ext cx="494270" cy="197318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</a:endParaRPr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3987111" y="4226011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3987111" y="3917847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>
              <a:off x="3987111" y="3665838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3987111" y="3402227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3987111" y="3121260"/>
              <a:ext cx="494270" cy="1000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3987111" y="2832136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/>
          <p:cNvGrpSpPr/>
          <p:nvPr/>
        </p:nvGrpSpPr>
        <p:grpSpPr>
          <a:xfrm>
            <a:off x="5813617" y="2339247"/>
            <a:ext cx="494270" cy="1701211"/>
            <a:chOff x="3987111" y="2557629"/>
            <a:chExt cx="494270" cy="1973182"/>
          </a:xfrm>
        </p:grpSpPr>
        <p:sp>
          <p:nvSpPr>
            <p:cNvPr id="91" name="Rectangle 90"/>
            <p:cNvSpPr/>
            <p:nvPr/>
          </p:nvSpPr>
          <p:spPr>
            <a:xfrm>
              <a:off x="3987111" y="2557629"/>
              <a:ext cx="494270" cy="197318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</a:endParaRPr>
            </a:p>
          </p:txBody>
        </p:sp>
        <p:cxnSp>
          <p:nvCxnSpPr>
            <p:cNvPr id="92" name="Straight Connector 91"/>
            <p:cNvCxnSpPr/>
            <p:nvPr/>
          </p:nvCxnSpPr>
          <p:spPr>
            <a:xfrm>
              <a:off x="3987111" y="4226011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3987111" y="3917847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3987111" y="3665838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3987111" y="3402227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>
              <a:off x="3987111" y="3121260"/>
              <a:ext cx="494270" cy="1000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3987111" y="2832136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7359323" y="2355447"/>
            <a:ext cx="494270" cy="1701211"/>
            <a:chOff x="3987111" y="2557629"/>
            <a:chExt cx="494270" cy="1973182"/>
          </a:xfrm>
        </p:grpSpPr>
        <p:sp>
          <p:nvSpPr>
            <p:cNvPr id="99" name="Rectangle 98"/>
            <p:cNvSpPr/>
            <p:nvPr/>
          </p:nvSpPr>
          <p:spPr>
            <a:xfrm>
              <a:off x="3987111" y="2557629"/>
              <a:ext cx="494270" cy="197318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</a:endParaRPr>
            </a:p>
          </p:txBody>
        </p:sp>
        <p:cxnSp>
          <p:nvCxnSpPr>
            <p:cNvPr id="100" name="Straight Connector 99"/>
            <p:cNvCxnSpPr/>
            <p:nvPr/>
          </p:nvCxnSpPr>
          <p:spPr>
            <a:xfrm>
              <a:off x="3987111" y="4226011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>
              <a:off x="3987111" y="3917847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>
              <a:off x="3987111" y="3665838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3987111" y="3402227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3987111" y="3121260"/>
              <a:ext cx="494270" cy="1000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>
              <a:off x="3987111" y="2832136"/>
              <a:ext cx="49427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TextBox 105"/>
          <p:cNvSpPr txBox="1"/>
          <p:nvPr/>
        </p:nvSpPr>
        <p:spPr>
          <a:xfrm flipH="1">
            <a:off x="3839547" y="4277131"/>
            <a:ext cx="13509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Thread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queue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</a:endParaRPr>
          </a:p>
        </p:txBody>
      </p:sp>
      <p:sp>
        <p:nvSpPr>
          <p:cNvPr id="107" name="TextBox 106"/>
          <p:cNvSpPr txBox="1"/>
          <p:nvPr/>
        </p:nvSpPr>
        <p:spPr>
          <a:xfrm flipH="1">
            <a:off x="4592400" y="1475557"/>
            <a:ext cx="36963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Coordinator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</a:endParaRPr>
          </a:p>
        </p:txBody>
      </p:sp>
      <p:sp>
        <p:nvSpPr>
          <p:cNvPr id="108" name="TextBox 107"/>
          <p:cNvSpPr txBox="1"/>
          <p:nvPr/>
        </p:nvSpPr>
        <p:spPr>
          <a:xfrm flipH="1">
            <a:off x="4917425" y="4286004"/>
            <a:ext cx="2212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Scratchpad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queue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</a:endParaRPr>
          </a:p>
        </p:txBody>
      </p:sp>
      <p:sp>
        <p:nvSpPr>
          <p:cNvPr id="109" name="TextBox 108"/>
          <p:cNvSpPr txBox="1"/>
          <p:nvPr/>
        </p:nvSpPr>
        <p:spPr>
          <a:xfrm flipH="1">
            <a:off x="6706008" y="4287692"/>
            <a:ext cx="1675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Register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queue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17789" y="4347046"/>
            <a:ext cx="1835016" cy="123608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</a:rPr>
              <a:t>Thread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</a:rPr>
              <a:t>Block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</a:rPr>
              <a:t>Scheduler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  <p:grpSp>
        <p:nvGrpSpPr>
          <p:cNvPr id="111" name="Thread Block"/>
          <p:cNvGrpSpPr/>
          <p:nvPr/>
        </p:nvGrpSpPr>
        <p:grpSpPr>
          <a:xfrm>
            <a:off x="439392" y="2690118"/>
            <a:ext cx="1411319" cy="944751"/>
            <a:chOff x="4188283" y="4117406"/>
            <a:chExt cx="2639083" cy="1642079"/>
          </a:xfrm>
        </p:grpSpPr>
        <p:sp>
          <p:nvSpPr>
            <p:cNvPr id="112" name="Thread block outline"/>
            <p:cNvSpPr/>
            <p:nvPr/>
          </p:nvSpPr>
          <p:spPr>
            <a:xfrm>
              <a:off x="4188283" y="4117406"/>
              <a:ext cx="2639083" cy="1642079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113" name="Thread Block"/>
            <p:cNvGrpSpPr/>
            <p:nvPr/>
          </p:nvGrpSpPr>
          <p:grpSpPr>
            <a:xfrm>
              <a:off x="4374670" y="4311657"/>
              <a:ext cx="2229828" cy="1347850"/>
              <a:chOff x="8166605" y="4810468"/>
              <a:chExt cx="2229828" cy="1347850"/>
            </a:xfrm>
          </p:grpSpPr>
          <p:sp>
            <p:nvSpPr>
              <p:cNvPr id="114" name="Freeform 113"/>
              <p:cNvSpPr/>
              <p:nvPr/>
            </p:nvSpPr>
            <p:spPr>
              <a:xfrm>
                <a:off x="8166605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285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5" name="Freeform 114"/>
              <p:cNvSpPr/>
              <p:nvPr/>
            </p:nvSpPr>
            <p:spPr>
              <a:xfrm>
                <a:off x="8724062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285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6" name="Freeform 115"/>
              <p:cNvSpPr/>
              <p:nvPr/>
            </p:nvSpPr>
            <p:spPr>
              <a:xfrm>
                <a:off x="9281519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285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7" name="Freeform 116"/>
              <p:cNvSpPr/>
              <p:nvPr/>
            </p:nvSpPr>
            <p:spPr>
              <a:xfrm>
                <a:off x="9838976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285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cxnSp>
        <p:nvCxnSpPr>
          <p:cNvPr id="118" name="Straight Arrow Connector 117"/>
          <p:cNvCxnSpPr>
            <a:stCxn id="110" idx="0"/>
            <a:endCxn id="112" idx="2"/>
          </p:cNvCxnSpPr>
          <p:nvPr/>
        </p:nvCxnSpPr>
        <p:spPr>
          <a:xfrm flipV="1">
            <a:off x="1135297" y="3634869"/>
            <a:ext cx="9755" cy="712177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>
            <a:off x="1857600" y="3175200"/>
            <a:ext cx="2381103" cy="3085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Freeform 126"/>
          <p:cNvSpPr/>
          <p:nvPr/>
        </p:nvSpPr>
        <p:spPr>
          <a:xfrm>
            <a:off x="2624108" y="2361925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C0000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</p:txBody>
      </p:sp>
      <p:cxnSp>
        <p:nvCxnSpPr>
          <p:cNvPr id="128" name="Straight Arrow Connector 127"/>
          <p:cNvCxnSpPr>
            <a:endCxn id="91" idx="1"/>
          </p:cNvCxnSpPr>
          <p:nvPr/>
        </p:nvCxnSpPr>
        <p:spPr>
          <a:xfrm>
            <a:off x="4762181" y="3183399"/>
            <a:ext cx="1051436" cy="6454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>
            <a:off x="6335882" y="3190815"/>
            <a:ext cx="1051436" cy="6454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roup 131"/>
          <p:cNvGrpSpPr/>
          <p:nvPr/>
        </p:nvGrpSpPr>
        <p:grpSpPr>
          <a:xfrm>
            <a:off x="3345892" y="5389105"/>
            <a:ext cx="5602772" cy="1226985"/>
            <a:chOff x="3095004" y="4693980"/>
            <a:chExt cx="4246727" cy="667265"/>
          </a:xfrm>
        </p:grpSpPr>
        <p:sp>
          <p:nvSpPr>
            <p:cNvPr id="133" name="Rounded Rectangle 132"/>
            <p:cNvSpPr/>
            <p:nvPr/>
          </p:nvSpPr>
          <p:spPr>
            <a:xfrm>
              <a:off x="3095004" y="4693980"/>
              <a:ext cx="4246727" cy="667265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</a:endParaRPr>
            </a:p>
          </p:txBody>
        </p:sp>
        <p:sp>
          <p:nvSpPr>
            <p:cNvPr id="134" name="Rounded Rectangle 133"/>
            <p:cNvSpPr/>
            <p:nvPr/>
          </p:nvSpPr>
          <p:spPr>
            <a:xfrm>
              <a:off x="3253943" y="4801844"/>
              <a:ext cx="1227438" cy="46435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Consolas" panose="020B0609020204030204" pitchFamily="49" charset="0"/>
                </a:rPr>
                <a:t>Register Mapping Table</a:t>
              </a:r>
            </a:p>
          </p:txBody>
        </p:sp>
        <p:sp>
          <p:nvSpPr>
            <p:cNvPr id="135" name="Rounded Rectangle 134"/>
            <p:cNvSpPr/>
            <p:nvPr/>
          </p:nvSpPr>
          <p:spPr>
            <a:xfrm>
              <a:off x="4635334" y="4788272"/>
              <a:ext cx="1227437" cy="463847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Consolas" panose="020B0609020204030204" pitchFamily="49" charset="0"/>
                </a:rPr>
                <a:t>Scratchpad Mapping Table</a:t>
              </a:r>
            </a:p>
          </p:txBody>
        </p:sp>
        <p:sp>
          <p:nvSpPr>
            <p:cNvPr id="136" name="Rounded Rectangle 135"/>
            <p:cNvSpPr/>
            <p:nvPr/>
          </p:nvSpPr>
          <p:spPr>
            <a:xfrm>
              <a:off x="5963076" y="4802750"/>
              <a:ext cx="1219199" cy="44452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Consolas" panose="020B0609020204030204" pitchFamily="49" charset="0"/>
                </a:rPr>
                <a:t>Thread Mapping Table</a:t>
              </a:r>
            </a:p>
          </p:txBody>
        </p:sp>
      </p:grpSp>
      <p:cxnSp>
        <p:nvCxnSpPr>
          <p:cNvPr id="137" name="Straight Arrow Connector 136"/>
          <p:cNvCxnSpPr/>
          <p:nvPr/>
        </p:nvCxnSpPr>
        <p:spPr>
          <a:xfrm>
            <a:off x="7853592" y="3205344"/>
            <a:ext cx="1997342" cy="6454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 flipH="1">
            <a:off x="8318649" y="3175200"/>
            <a:ext cx="1140093" cy="2091133"/>
          </a:xfrm>
          <a:prstGeom prst="straightConnector1">
            <a:avLst/>
          </a:prstGeom>
          <a:ln w="76200">
            <a:solidFill>
              <a:schemeClr val="accent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 flipH="1">
            <a:off x="8755339" y="3984288"/>
            <a:ext cx="21502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Acquire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resources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9913317" y="2714576"/>
            <a:ext cx="1761906" cy="88346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</a:rPr>
              <a:t>Warp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anose="020B0609020204030204" pitchFamily="49" charset="0"/>
              </a:rPr>
              <a:t>Scheduler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  <p:cxnSp>
        <p:nvCxnSpPr>
          <p:cNvPr id="145" name="Straight Arrow Connector 144"/>
          <p:cNvCxnSpPr/>
          <p:nvPr/>
        </p:nvCxnSpPr>
        <p:spPr>
          <a:xfrm flipH="1" flipV="1">
            <a:off x="2346799" y="3286153"/>
            <a:ext cx="11692" cy="2473488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>
            <a:off x="2620686" y="3261087"/>
            <a:ext cx="1190205" cy="2104714"/>
          </a:xfrm>
          <a:prstGeom prst="straightConnector1">
            <a:avLst/>
          </a:prstGeom>
          <a:ln w="76200">
            <a:solidFill>
              <a:schemeClr val="accent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Freeform 149"/>
          <p:cNvSpPr/>
          <p:nvPr/>
        </p:nvSpPr>
        <p:spPr>
          <a:xfrm>
            <a:off x="3625759" y="2342038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C0000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1" name="Freeform 150"/>
          <p:cNvSpPr/>
          <p:nvPr/>
        </p:nvSpPr>
        <p:spPr>
          <a:xfrm>
            <a:off x="5078710" y="2382491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C0000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2" name="Freeform 151"/>
          <p:cNvSpPr/>
          <p:nvPr/>
        </p:nvSpPr>
        <p:spPr>
          <a:xfrm>
            <a:off x="6635552" y="2375376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C0000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3" name="Freeform 152"/>
          <p:cNvSpPr/>
          <p:nvPr/>
        </p:nvSpPr>
        <p:spPr>
          <a:xfrm>
            <a:off x="9044175" y="2340155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00B050"/>
            </a:solidFill>
            <a:tailEnd type="non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4" name="Freeform 153"/>
          <p:cNvSpPr/>
          <p:nvPr/>
        </p:nvSpPr>
        <p:spPr>
          <a:xfrm>
            <a:off x="2537290" y="4277131"/>
            <a:ext cx="317289" cy="672414"/>
          </a:xfrm>
          <a:custGeom>
            <a:avLst/>
            <a:gdLst>
              <a:gd name="connsiteX0" fmla="*/ 229248 w 446398"/>
              <a:gd name="connsiteY0" fmla="*/ 0 h 941845"/>
              <a:gd name="connsiteX1" fmla="*/ 217095 w 446398"/>
              <a:gd name="connsiteY1" fmla="*/ 145834 h 941845"/>
              <a:gd name="connsiteX2" fmla="*/ 4408 w 446398"/>
              <a:gd name="connsiteY2" fmla="*/ 297744 h 941845"/>
              <a:gd name="connsiteX3" fmla="*/ 441935 w 446398"/>
              <a:gd name="connsiteY3" fmla="*/ 504343 h 941845"/>
              <a:gd name="connsiteX4" fmla="*/ 229248 w 446398"/>
              <a:gd name="connsiteY4" fmla="*/ 674483 h 941845"/>
              <a:gd name="connsiteX5" fmla="*/ 198865 w 446398"/>
              <a:gd name="connsiteY5" fmla="*/ 838546 h 941845"/>
              <a:gd name="connsiteX6" fmla="*/ 198865 w 446398"/>
              <a:gd name="connsiteY6" fmla="*/ 941845 h 94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6398" h="941845">
                <a:moveTo>
                  <a:pt x="229248" y="0"/>
                </a:moveTo>
                <a:cubicBezTo>
                  <a:pt x="241908" y="48105"/>
                  <a:pt x="254568" y="96210"/>
                  <a:pt x="217095" y="145834"/>
                </a:cubicBezTo>
                <a:cubicBezTo>
                  <a:pt x="179622" y="195458"/>
                  <a:pt x="-33065" y="237992"/>
                  <a:pt x="4408" y="297744"/>
                </a:cubicBezTo>
                <a:cubicBezTo>
                  <a:pt x="41881" y="357496"/>
                  <a:pt x="404462" y="441553"/>
                  <a:pt x="441935" y="504343"/>
                </a:cubicBezTo>
                <a:cubicBezTo>
                  <a:pt x="479408" y="567133"/>
                  <a:pt x="269760" y="618783"/>
                  <a:pt x="229248" y="674483"/>
                </a:cubicBezTo>
                <a:cubicBezTo>
                  <a:pt x="188736" y="730184"/>
                  <a:pt x="203929" y="793986"/>
                  <a:pt x="198865" y="838546"/>
                </a:cubicBezTo>
                <a:cubicBezTo>
                  <a:pt x="193801" y="883106"/>
                  <a:pt x="198865" y="941845"/>
                  <a:pt x="198865" y="941845"/>
                </a:cubicBezTo>
              </a:path>
            </a:pathLst>
          </a:custGeom>
          <a:ln w="57150">
            <a:solidFill>
              <a:srgbClr val="00B050"/>
            </a:solidFill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9" name="TextBox 148"/>
          <p:cNvSpPr txBox="1"/>
          <p:nvPr/>
        </p:nvSpPr>
        <p:spPr>
          <a:xfrm flipH="1">
            <a:off x="1126399" y="5733057"/>
            <a:ext cx="2082156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Release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j-lt"/>
              </a:rPr>
              <a:t>resources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317159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on schedulable warps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3204"/>
            <a:ext cx="11794433" cy="368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87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on energy consumption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42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25" y="2084832"/>
            <a:ext cx="11760033" cy="390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9975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287" y="2339163"/>
            <a:ext cx="8821620" cy="384363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applications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023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34" name="Thread Slots"/>
          <p:cNvGrpSpPr/>
          <p:nvPr/>
        </p:nvGrpSpPr>
        <p:grpSpPr>
          <a:xfrm>
            <a:off x="1086776" y="773141"/>
            <a:ext cx="2468444" cy="2088287"/>
            <a:chOff x="1086776" y="773141"/>
            <a:chExt cx="2468444" cy="2088287"/>
          </a:xfrm>
        </p:grpSpPr>
        <p:grpSp>
          <p:nvGrpSpPr>
            <p:cNvPr id="3" name="Thread Slots"/>
            <p:cNvGrpSpPr/>
            <p:nvPr/>
          </p:nvGrpSpPr>
          <p:grpSpPr>
            <a:xfrm>
              <a:off x="1111116" y="773141"/>
              <a:ext cx="2016868" cy="1567602"/>
              <a:chOff x="5358860" y="4223217"/>
              <a:chExt cx="2016868" cy="1567602"/>
            </a:xfrm>
          </p:grpSpPr>
          <p:sp>
            <p:nvSpPr>
              <p:cNvPr id="4" name="Rounded Rectangle 3"/>
              <p:cNvSpPr/>
              <p:nvPr/>
            </p:nvSpPr>
            <p:spPr>
              <a:xfrm>
                <a:off x="5358860" y="4223217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5358860" y="4610532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5358860" y="5007018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5358860" y="5394333"/>
                <a:ext cx="2016868" cy="396486"/>
              </a:xfrm>
              <a:prstGeom prst="round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Text: Thread Slot"/>
            <p:cNvSpPr txBox="1"/>
            <p:nvPr/>
          </p:nvSpPr>
          <p:spPr>
            <a:xfrm>
              <a:off x="1086776" y="2338208"/>
              <a:ext cx="24684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+mj-lt"/>
                </a:rPr>
                <a:t>Thread Slots</a:t>
              </a:r>
            </a:p>
          </p:txBody>
        </p:sp>
      </p:grpSp>
      <p:sp>
        <p:nvSpPr>
          <p:cNvPr id="9" name="Register File"/>
          <p:cNvSpPr/>
          <p:nvPr/>
        </p:nvSpPr>
        <p:spPr>
          <a:xfrm>
            <a:off x="4393659" y="581275"/>
            <a:ext cx="3404681" cy="1856318"/>
          </a:xfrm>
          <a:prstGeom prst="roundRect">
            <a:avLst/>
          </a:prstGeom>
          <a:pattFill prst="ltHorz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+mj-lt"/>
              </a:rPr>
              <a:t>Register File</a:t>
            </a:r>
          </a:p>
        </p:txBody>
      </p:sp>
      <p:sp>
        <p:nvSpPr>
          <p:cNvPr id="10" name="Scratchpad"/>
          <p:cNvSpPr/>
          <p:nvPr/>
        </p:nvSpPr>
        <p:spPr>
          <a:xfrm>
            <a:off x="8724062" y="475013"/>
            <a:ext cx="2462494" cy="2091493"/>
          </a:xfrm>
          <a:prstGeom prst="roundRect">
            <a:avLst/>
          </a:prstGeom>
          <a:pattFill prst="dotGrid">
            <a:fgClr>
              <a:schemeClr val="accent1"/>
            </a:fgClr>
            <a:bgClr>
              <a:schemeClr val="bg1"/>
            </a:bgClr>
          </a:patt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+mj-lt"/>
              </a:rPr>
              <a:t>Scratchpad</a:t>
            </a:r>
          </a:p>
          <a:p>
            <a:pPr algn="ctr"/>
            <a:r>
              <a:rPr lang="en-US" sz="3600" dirty="0">
                <a:solidFill>
                  <a:schemeClr val="tx1"/>
                </a:solidFill>
                <a:latin typeface="+mj-lt"/>
              </a:rPr>
              <a:t>Memory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490804" y="2859439"/>
            <a:ext cx="2734339" cy="1550433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46" idx="2"/>
          </p:cNvCxnSpPr>
          <p:nvPr/>
        </p:nvCxnSpPr>
        <p:spPr>
          <a:xfrm flipH="1" flipV="1">
            <a:off x="6083076" y="2897580"/>
            <a:ext cx="12926" cy="1512294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6843945" y="2858893"/>
            <a:ext cx="2995031" cy="1550980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Synchronizatio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660" y="5058669"/>
            <a:ext cx="851449" cy="851449"/>
          </a:xfrm>
          <a:prstGeom prst="rect">
            <a:avLst/>
          </a:prstGeom>
        </p:spPr>
      </p:pic>
      <p:sp>
        <p:nvSpPr>
          <p:cNvPr id="27" name="Single Thread"/>
          <p:cNvSpPr/>
          <p:nvPr/>
        </p:nvSpPr>
        <p:spPr>
          <a:xfrm>
            <a:off x="5817270" y="4784122"/>
            <a:ext cx="557457" cy="1347850"/>
          </a:xfrm>
          <a:custGeom>
            <a:avLst/>
            <a:gdLst>
              <a:gd name="connsiteX0" fmla="*/ 1816939 w 3705267"/>
              <a:gd name="connsiteY0" fmla="*/ 0 h 6175168"/>
              <a:gd name="connsiteX1" fmla="*/ 1828814 w 3705267"/>
              <a:gd name="connsiteY1" fmla="*/ 926275 h 6175168"/>
              <a:gd name="connsiteX2" fmla="*/ 3621988 w 3705267"/>
              <a:gd name="connsiteY2" fmla="*/ 1840675 h 6175168"/>
              <a:gd name="connsiteX3" fmla="*/ 14 w 3705267"/>
              <a:gd name="connsiteY3" fmla="*/ 2743200 h 6175168"/>
              <a:gd name="connsiteX4" fmla="*/ 3669490 w 3705267"/>
              <a:gd name="connsiteY4" fmla="*/ 3657600 h 6175168"/>
              <a:gd name="connsiteX5" fmla="*/ 1864440 w 3705267"/>
              <a:gd name="connsiteY5" fmla="*/ 4583875 h 6175168"/>
              <a:gd name="connsiteX6" fmla="*/ 1816939 w 3705267"/>
              <a:gd name="connsiteY6" fmla="*/ 6175168 h 6175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05267" h="6175168">
                <a:moveTo>
                  <a:pt x="1816939" y="0"/>
                </a:moveTo>
                <a:cubicBezTo>
                  <a:pt x="1672456" y="309748"/>
                  <a:pt x="1527973" y="619496"/>
                  <a:pt x="1828814" y="926275"/>
                </a:cubicBezTo>
                <a:cubicBezTo>
                  <a:pt x="2129655" y="1233054"/>
                  <a:pt x="3926788" y="1537854"/>
                  <a:pt x="3621988" y="1840675"/>
                </a:cubicBezTo>
                <a:cubicBezTo>
                  <a:pt x="3317188" y="2143496"/>
                  <a:pt x="-7903" y="2440379"/>
                  <a:pt x="14" y="2743200"/>
                </a:cubicBezTo>
                <a:cubicBezTo>
                  <a:pt x="7931" y="3046021"/>
                  <a:pt x="3358752" y="3350821"/>
                  <a:pt x="3669490" y="3657600"/>
                </a:cubicBezTo>
                <a:cubicBezTo>
                  <a:pt x="3980228" y="3964379"/>
                  <a:pt x="2173198" y="4164280"/>
                  <a:pt x="1864440" y="4583875"/>
                </a:cubicBezTo>
                <a:cubicBezTo>
                  <a:pt x="1555682" y="5003470"/>
                  <a:pt x="1686310" y="5589319"/>
                  <a:pt x="1816939" y="6175168"/>
                </a:cubicBezTo>
              </a:path>
            </a:pathLst>
          </a:custGeom>
          <a:noFill/>
          <a:ln w="53975">
            <a:solidFill>
              <a:schemeClr val="accent2"/>
            </a:solidFill>
            <a:tailEnd type="stealth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32" name="Thread Block"/>
          <p:cNvGrpSpPr/>
          <p:nvPr/>
        </p:nvGrpSpPr>
        <p:grpSpPr>
          <a:xfrm>
            <a:off x="8166605" y="4810468"/>
            <a:ext cx="2229828" cy="1347850"/>
            <a:chOff x="8166605" y="4810468"/>
            <a:chExt cx="2229828" cy="1347850"/>
          </a:xfrm>
        </p:grpSpPr>
        <p:sp>
          <p:nvSpPr>
            <p:cNvPr id="28" name="Freeform 27"/>
            <p:cNvSpPr/>
            <p:nvPr/>
          </p:nvSpPr>
          <p:spPr>
            <a:xfrm>
              <a:off x="8166605" y="4810468"/>
              <a:ext cx="557457" cy="1347850"/>
            </a:xfrm>
            <a:custGeom>
              <a:avLst/>
              <a:gdLst>
                <a:gd name="connsiteX0" fmla="*/ 1816939 w 3705267"/>
                <a:gd name="connsiteY0" fmla="*/ 0 h 6175168"/>
                <a:gd name="connsiteX1" fmla="*/ 1828814 w 3705267"/>
                <a:gd name="connsiteY1" fmla="*/ 926275 h 6175168"/>
                <a:gd name="connsiteX2" fmla="*/ 3621988 w 3705267"/>
                <a:gd name="connsiteY2" fmla="*/ 1840675 h 6175168"/>
                <a:gd name="connsiteX3" fmla="*/ 14 w 3705267"/>
                <a:gd name="connsiteY3" fmla="*/ 2743200 h 6175168"/>
                <a:gd name="connsiteX4" fmla="*/ 3669490 w 3705267"/>
                <a:gd name="connsiteY4" fmla="*/ 3657600 h 6175168"/>
                <a:gd name="connsiteX5" fmla="*/ 1864440 w 3705267"/>
                <a:gd name="connsiteY5" fmla="*/ 4583875 h 6175168"/>
                <a:gd name="connsiteX6" fmla="*/ 1816939 w 3705267"/>
                <a:gd name="connsiteY6" fmla="*/ 6175168 h 6175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5267" h="6175168">
                  <a:moveTo>
                    <a:pt x="1816939" y="0"/>
                  </a:moveTo>
                  <a:cubicBezTo>
                    <a:pt x="1672456" y="309748"/>
                    <a:pt x="1527973" y="619496"/>
                    <a:pt x="1828814" y="926275"/>
                  </a:cubicBezTo>
                  <a:cubicBezTo>
                    <a:pt x="2129655" y="1233054"/>
                    <a:pt x="3926788" y="1537854"/>
                    <a:pt x="3621988" y="1840675"/>
                  </a:cubicBezTo>
                  <a:cubicBezTo>
                    <a:pt x="3317188" y="2143496"/>
                    <a:pt x="-7903" y="2440379"/>
                    <a:pt x="14" y="2743200"/>
                  </a:cubicBezTo>
                  <a:cubicBezTo>
                    <a:pt x="7931" y="3046021"/>
                    <a:pt x="3358752" y="3350821"/>
                    <a:pt x="3669490" y="3657600"/>
                  </a:cubicBezTo>
                  <a:cubicBezTo>
                    <a:pt x="3980228" y="3964379"/>
                    <a:pt x="2173198" y="4164280"/>
                    <a:pt x="1864440" y="4583875"/>
                  </a:cubicBezTo>
                  <a:cubicBezTo>
                    <a:pt x="1555682" y="5003470"/>
                    <a:pt x="1686310" y="5589319"/>
                    <a:pt x="1816939" y="6175168"/>
                  </a:cubicBezTo>
                </a:path>
              </a:pathLst>
            </a:custGeom>
            <a:noFill/>
            <a:ln w="53975">
              <a:solidFill>
                <a:schemeClr val="accent2"/>
              </a:solidFill>
              <a:tailEnd type="stealth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9" name="Freeform 28"/>
            <p:cNvSpPr/>
            <p:nvPr/>
          </p:nvSpPr>
          <p:spPr>
            <a:xfrm>
              <a:off x="8724062" y="4810468"/>
              <a:ext cx="557457" cy="1347850"/>
            </a:xfrm>
            <a:custGeom>
              <a:avLst/>
              <a:gdLst>
                <a:gd name="connsiteX0" fmla="*/ 1816939 w 3705267"/>
                <a:gd name="connsiteY0" fmla="*/ 0 h 6175168"/>
                <a:gd name="connsiteX1" fmla="*/ 1828814 w 3705267"/>
                <a:gd name="connsiteY1" fmla="*/ 926275 h 6175168"/>
                <a:gd name="connsiteX2" fmla="*/ 3621988 w 3705267"/>
                <a:gd name="connsiteY2" fmla="*/ 1840675 h 6175168"/>
                <a:gd name="connsiteX3" fmla="*/ 14 w 3705267"/>
                <a:gd name="connsiteY3" fmla="*/ 2743200 h 6175168"/>
                <a:gd name="connsiteX4" fmla="*/ 3669490 w 3705267"/>
                <a:gd name="connsiteY4" fmla="*/ 3657600 h 6175168"/>
                <a:gd name="connsiteX5" fmla="*/ 1864440 w 3705267"/>
                <a:gd name="connsiteY5" fmla="*/ 4583875 h 6175168"/>
                <a:gd name="connsiteX6" fmla="*/ 1816939 w 3705267"/>
                <a:gd name="connsiteY6" fmla="*/ 6175168 h 6175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5267" h="6175168">
                  <a:moveTo>
                    <a:pt x="1816939" y="0"/>
                  </a:moveTo>
                  <a:cubicBezTo>
                    <a:pt x="1672456" y="309748"/>
                    <a:pt x="1527973" y="619496"/>
                    <a:pt x="1828814" y="926275"/>
                  </a:cubicBezTo>
                  <a:cubicBezTo>
                    <a:pt x="2129655" y="1233054"/>
                    <a:pt x="3926788" y="1537854"/>
                    <a:pt x="3621988" y="1840675"/>
                  </a:cubicBezTo>
                  <a:cubicBezTo>
                    <a:pt x="3317188" y="2143496"/>
                    <a:pt x="-7903" y="2440379"/>
                    <a:pt x="14" y="2743200"/>
                  </a:cubicBezTo>
                  <a:cubicBezTo>
                    <a:pt x="7931" y="3046021"/>
                    <a:pt x="3358752" y="3350821"/>
                    <a:pt x="3669490" y="3657600"/>
                  </a:cubicBezTo>
                  <a:cubicBezTo>
                    <a:pt x="3980228" y="3964379"/>
                    <a:pt x="2173198" y="4164280"/>
                    <a:pt x="1864440" y="4583875"/>
                  </a:cubicBezTo>
                  <a:cubicBezTo>
                    <a:pt x="1555682" y="5003470"/>
                    <a:pt x="1686310" y="5589319"/>
                    <a:pt x="1816939" y="6175168"/>
                  </a:cubicBezTo>
                </a:path>
              </a:pathLst>
            </a:custGeom>
            <a:noFill/>
            <a:ln w="53975">
              <a:solidFill>
                <a:schemeClr val="accent2"/>
              </a:solidFill>
              <a:tailEnd type="stealth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9281519" y="4810468"/>
              <a:ext cx="557457" cy="1347850"/>
            </a:xfrm>
            <a:custGeom>
              <a:avLst/>
              <a:gdLst>
                <a:gd name="connsiteX0" fmla="*/ 1816939 w 3705267"/>
                <a:gd name="connsiteY0" fmla="*/ 0 h 6175168"/>
                <a:gd name="connsiteX1" fmla="*/ 1828814 w 3705267"/>
                <a:gd name="connsiteY1" fmla="*/ 926275 h 6175168"/>
                <a:gd name="connsiteX2" fmla="*/ 3621988 w 3705267"/>
                <a:gd name="connsiteY2" fmla="*/ 1840675 h 6175168"/>
                <a:gd name="connsiteX3" fmla="*/ 14 w 3705267"/>
                <a:gd name="connsiteY3" fmla="*/ 2743200 h 6175168"/>
                <a:gd name="connsiteX4" fmla="*/ 3669490 w 3705267"/>
                <a:gd name="connsiteY4" fmla="*/ 3657600 h 6175168"/>
                <a:gd name="connsiteX5" fmla="*/ 1864440 w 3705267"/>
                <a:gd name="connsiteY5" fmla="*/ 4583875 h 6175168"/>
                <a:gd name="connsiteX6" fmla="*/ 1816939 w 3705267"/>
                <a:gd name="connsiteY6" fmla="*/ 6175168 h 6175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5267" h="6175168">
                  <a:moveTo>
                    <a:pt x="1816939" y="0"/>
                  </a:moveTo>
                  <a:cubicBezTo>
                    <a:pt x="1672456" y="309748"/>
                    <a:pt x="1527973" y="619496"/>
                    <a:pt x="1828814" y="926275"/>
                  </a:cubicBezTo>
                  <a:cubicBezTo>
                    <a:pt x="2129655" y="1233054"/>
                    <a:pt x="3926788" y="1537854"/>
                    <a:pt x="3621988" y="1840675"/>
                  </a:cubicBezTo>
                  <a:cubicBezTo>
                    <a:pt x="3317188" y="2143496"/>
                    <a:pt x="-7903" y="2440379"/>
                    <a:pt x="14" y="2743200"/>
                  </a:cubicBezTo>
                  <a:cubicBezTo>
                    <a:pt x="7931" y="3046021"/>
                    <a:pt x="3358752" y="3350821"/>
                    <a:pt x="3669490" y="3657600"/>
                  </a:cubicBezTo>
                  <a:cubicBezTo>
                    <a:pt x="3980228" y="3964379"/>
                    <a:pt x="2173198" y="4164280"/>
                    <a:pt x="1864440" y="4583875"/>
                  </a:cubicBezTo>
                  <a:cubicBezTo>
                    <a:pt x="1555682" y="5003470"/>
                    <a:pt x="1686310" y="5589319"/>
                    <a:pt x="1816939" y="6175168"/>
                  </a:cubicBezTo>
                </a:path>
              </a:pathLst>
            </a:custGeom>
            <a:noFill/>
            <a:ln w="53975">
              <a:solidFill>
                <a:schemeClr val="accent2"/>
              </a:solidFill>
              <a:tailEnd type="stealth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9838976" y="4810468"/>
              <a:ext cx="557457" cy="1347850"/>
            </a:xfrm>
            <a:custGeom>
              <a:avLst/>
              <a:gdLst>
                <a:gd name="connsiteX0" fmla="*/ 1816939 w 3705267"/>
                <a:gd name="connsiteY0" fmla="*/ 0 h 6175168"/>
                <a:gd name="connsiteX1" fmla="*/ 1828814 w 3705267"/>
                <a:gd name="connsiteY1" fmla="*/ 926275 h 6175168"/>
                <a:gd name="connsiteX2" fmla="*/ 3621988 w 3705267"/>
                <a:gd name="connsiteY2" fmla="*/ 1840675 h 6175168"/>
                <a:gd name="connsiteX3" fmla="*/ 14 w 3705267"/>
                <a:gd name="connsiteY3" fmla="*/ 2743200 h 6175168"/>
                <a:gd name="connsiteX4" fmla="*/ 3669490 w 3705267"/>
                <a:gd name="connsiteY4" fmla="*/ 3657600 h 6175168"/>
                <a:gd name="connsiteX5" fmla="*/ 1864440 w 3705267"/>
                <a:gd name="connsiteY5" fmla="*/ 4583875 h 6175168"/>
                <a:gd name="connsiteX6" fmla="*/ 1816939 w 3705267"/>
                <a:gd name="connsiteY6" fmla="*/ 6175168 h 6175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5267" h="6175168">
                  <a:moveTo>
                    <a:pt x="1816939" y="0"/>
                  </a:moveTo>
                  <a:cubicBezTo>
                    <a:pt x="1672456" y="309748"/>
                    <a:pt x="1527973" y="619496"/>
                    <a:pt x="1828814" y="926275"/>
                  </a:cubicBezTo>
                  <a:cubicBezTo>
                    <a:pt x="2129655" y="1233054"/>
                    <a:pt x="3926788" y="1537854"/>
                    <a:pt x="3621988" y="1840675"/>
                  </a:cubicBezTo>
                  <a:cubicBezTo>
                    <a:pt x="3317188" y="2143496"/>
                    <a:pt x="-7903" y="2440379"/>
                    <a:pt x="14" y="2743200"/>
                  </a:cubicBezTo>
                  <a:cubicBezTo>
                    <a:pt x="7931" y="3046021"/>
                    <a:pt x="3358752" y="3350821"/>
                    <a:pt x="3669490" y="3657600"/>
                  </a:cubicBezTo>
                  <a:cubicBezTo>
                    <a:pt x="3980228" y="3964379"/>
                    <a:pt x="2173198" y="4164280"/>
                    <a:pt x="1864440" y="4583875"/>
                  </a:cubicBezTo>
                  <a:cubicBezTo>
                    <a:pt x="1555682" y="5003470"/>
                    <a:pt x="1686310" y="5589319"/>
                    <a:pt x="1816939" y="6175168"/>
                  </a:cubicBezTo>
                </a:path>
              </a:pathLst>
            </a:custGeom>
            <a:noFill/>
            <a:ln w="53975">
              <a:solidFill>
                <a:schemeClr val="accent2"/>
              </a:solidFill>
              <a:tailEnd type="stealth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33" name="Text: Work group"/>
          <p:cNvSpPr txBox="1"/>
          <p:nvPr/>
        </p:nvSpPr>
        <p:spPr>
          <a:xfrm>
            <a:off x="10619301" y="4616217"/>
            <a:ext cx="1199703" cy="618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400" b="1" i="1" dirty="0">
                <a:latin typeface="+mj-lt"/>
              </a:rPr>
              <a:t>Thread </a:t>
            </a:r>
          </a:p>
          <a:p>
            <a:pPr algn="ctr">
              <a:lnSpc>
                <a:spcPct val="70000"/>
              </a:lnSpc>
            </a:pPr>
            <a:r>
              <a:rPr lang="en-US" sz="2400" b="1" i="1" dirty="0">
                <a:latin typeface="+mj-lt"/>
              </a:rPr>
              <a:t>Block</a:t>
            </a:r>
            <a:endParaRPr lang="en-US" sz="2800" b="1" i="1" dirty="0">
              <a:latin typeface="+mj-lt"/>
            </a:endParaRPr>
          </a:p>
        </p:txBody>
      </p:sp>
      <p:sp>
        <p:nvSpPr>
          <p:cNvPr id="35" name="Text: Thread Block"/>
          <p:cNvSpPr txBox="1"/>
          <p:nvPr/>
        </p:nvSpPr>
        <p:spPr>
          <a:xfrm>
            <a:off x="10684764" y="5429737"/>
            <a:ext cx="1068778" cy="618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400" b="1" i="1" dirty="0">
                <a:latin typeface="+mj-lt"/>
              </a:rPr>
              <a:t>Work </a:t>
            </a:r>
          </a:p>
          <a:p>
            <a:pPr algn="ctr">
              <a:lnSpc>
                <a:spcPct val="70000"/>
              </a:lnSpc>
            </a:pPr>
            <a:r>
              <a:rPr lang="en-US" sz="2400" b="1" i="1" dirty="0">
                <a:latin typeface="+mj-lt"/>
              </a:rPr>
              <a:t>Group</a:t>
            </a:r>
          </a:p>
        </p:txBody>
      </p:sp>
      <p:cxnSp>
        <p:nvCxnSpPr>
          <p:cNvPr id="36" name="Arrow2"/>
          <p:cNvCxnSpPr/>
          <p:nvPr/>
        </p:nvCxnSpPr>
        <p:spPr>
          <a:xfrm flipH="1" flipV="1">
            <a:off x="2490803" y="2858893"/>
            <a:ext cx="5908824" cy="1608529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Arrow2"/>
          <p:cNvCxnSpPr>
            <a:endCxn id="46" idx="2"/>
          </p:cNvCxnSpPr>
          <p:nvPr/>
        </p:nvCxnSpPr>
        <p:spPr>
          <a:xfrm flipH="1" flipV="1">
            <a:off x="6083076" y="2897580"/>
            <a:ext cx="3072800" cy="1573974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Arrow2"/>
          <p:cNvCxnSpPr/>
          <p:nvPr/>
        </p:nvCxnSpPr>
        <p:spPr>
          <a:xfrm flipV="1">
            <a:off x="9514524" y="2859439"/>
            <a:ext cx="324452" cy="1612114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hread block outline"/>
          <p:cNvSpPr/>
          <p:nvPr/>
        </p:nvSpPr>
        <p:spPr>
          <a:xfrm>
            <a:off x="8108543" y="4616217"/>
            <a:ext cx="2510758" cy="1642079"/>
          </a:xfrm>
          <a:prstGeom prst="roundRect">
            <a:avLst/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7940682" y="6474821"/>
            <a:ext cx="400778" cy="1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gisters"/>
          <p:cNvSpPr txBox="1"/>
          <p:nvPr/>
        </p:nvSpPr>
        <p:spPr>
          <a:xfrm>
            <a:off x="1417699" y="5067844"/>
            <a:ext cx="5535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&lt;#</a:t>
            </a:r>
            <a:r>
              <a:rPr lang="en-US" sz="3200" b="1" i="1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Threads,#Registers</a:t>
            </a:r>
            <a:r>
              <a:rPr lang="en-US" sz="36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&gt;</a:t>
            </a:r>
          </a:p>
        </p:txBody>
      </p:sp>
      <p:sp>
        <p:nvSpPr>
          <p:cNvPr id="39" name="scratchpad"/>
          <p:cNvSpPr txBox="1"/>
          <p:nvPr/>
        </p:nvSpPr>
        <p:spPr>
          <a:xfrm>
            <a:off x="-54502" y="5110817"/>
            <a:ext cx="83959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&lt;#Threads,#</a:t>
            </a:r>
            <a:r>
              <a:rPr lang="en-US" sz="3200" b="1" i="1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Registers,Scratchpad</a:t>
            </a:r>
            <a:r>
              <a:rPr lang="en-US" sz="32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(KB)&gt;</a:t>
            </a:r>
            <a:endParaRPr lang="en-US" b="1" i="1" dirty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0" name="threads"/>
          <p:cNvSpPr txBox="1"/>
          <p:nvPr/>
        </p:nvSpPr>
        <p:spPr>
          <a:xfrm>
            <a:off x="3127984" y="5144868"/>
            <a:ext cx="24698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&lt;#Threads&gt;</a:t>
            </a:r>
          </a:p>
        </p:txBody>
      </p:sp>
      <p:sp>
        <p:nvSpPr>
          <p:cNvPr id="42" name="braces" hidden="1"/>
          <p:cNvSpPr txBox="1"/>
          <p:nvPr/>
        </p:nvSpPr>
        <p:spPr>
          <a:xfrm>
            <a:off x="3967715" y="5141594"/>
            <a:ext cx="626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&lt;&gt;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10235045" y="6474821"/>
            <a:ext cx="449719" cy="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445333" y="6265546"/>
            <a:ext cx="2023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Thread Slots</a:t>
            </a:r>
          </a:p>
        </p:txBody>
      </p:sp>
      <p:sp>
        <p:nvSpPr>
          <p:cNvPr id="45" name="Punch line"/>
          <p:cNvSpPr/>
          <p:nvPr/>
        </p:nvSpPr>
        <p:spPr>
          <a:xfrm>
            <a:off x="-12926" y="2324802"/>
            <a:ext cx="12204926" cy="23856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>
                <a:solidFill>
                  <a:srgbClr val="C00000"/>
                </a:solidFill>
                <a:latin typeface="+mj-lt"/>
              </a:rPr>
              <a:t>Every thread in a thread block needs to be allocated</a:t>
            </a:r>
          </a:p>
          <a:p>
            <a:pPr algn="ctr"/>
            <a:r>
              <a:rPr lang="en-US" sz="4000" b="1" i="1" dirty="0">
                <a:solidFill>
                  <a:srgbClr val="C00000"/>
                </a:solidFill>
                <a:latin typeface="+mj-lt"/>
              </a:rPr>
              <a:t>enough (worst-case) resources to execute and complete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888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801"/>
    </mc:Choice>
    <mc:Fallback xmlns="">
      <p:transition spd="slow" advTm="52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27" grpId="0" animBg="1"/>
      <p:bldP spid="27" grpId="1" animBg="1"/>
      <p:bldP spid="33" grpId="0"/>
      <p:bldP spid="35" grpId="0"/>
      <p:bldP spid="67" grpId="0" animBg="1"/>
      <p:bldP spid="37" grpId="0"/>
      <p:bldP spid="37" grpId="1"/>
      <p:bldP spid="39" grpId="0"/>
      <p:bldP spid="40" grpId="0"/>
      <p:bldP spid="40" grpId="1"/>
      <p:bldP spid="42" grpId="0"/>
      <p:bldP spid="42" grpId="1"/>
      <p:bldP spid="22" grpId="0"/>
      <p:bldP spid="45" grpId="0" animBg="1"/>
      <p:bldP spid="4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024128" y="143148"/>
            <a:ext cx="10978130" cy="1499616"/>
          </a:xfrm>
        </p:spPr>
        <p:txBody>
          <a:bodyPr>
            <a:normAutofit/>
          </a:bodyPr>
          <a:lstStyle/>
          <a:p>
            <a:r>
              <a:rPr lang="en-US" sz="4800" cap="none" dirty="0"/>
              <a:t>Abstraction of On-Chip Resources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4515579" y="4439310"/>
            <a:ext cx="3404681" cy="1856318"/>
          </a:xfrm>
          <a:prstGeom prst="roundRect">
            <a:avLst/>
          </a:prstGeom>
          <a:pattFill prst="ltHorz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+mj-lt"/>
              </a:rPr>
              <a:t>Register File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196115" y="4543780"/>
            <a:ext cx="2016868" cy="1567602"/>
            <a:chOff x="5358860" y="4223217"/>
            <a:chExt cx="2016868" cy="1567602"/>
          </a:xfrm>
        </p:grpSpPr>
        <p:sp>
          <p:nvSpPr>
            <p:cNvPr id="7" name="Rounded Rectangle 6"/>
            <p:cNvSpPr/>
            <p:nvPr/>
          </p:nvSpPr>
          <p:spPr>
            <a:xfrm>
              <a:off x="5358860" y="4223217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358860" y="4610532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58860" y="5007018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5358860" y="5394333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196115" y="6143086"/>
            <a:ext cx="2068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+mj-lt"/>
              </a:rPr>
              <a:t>Thread Slots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9039919" y="4130187"/>
            <a:ext cx="2247673" cy="2474564"/>
          </a:xfrm>
          <a:prstGeom prst="roundRect">
            <a:avLst/>
          </a:prstGeom>
          <a:pattFill prst="dotGrid">
            <a:fgClr>
              <a:schemeClr val="accent1"/>
            </a:fgClr>
            <a:bgClr>
              <a:schemeClr val="bg1"/>
            </a:bgClr>
          </a:patt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+mj-lt"/>
              </a:rPr>
              <a:t>Scratchpad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  <a:latin typeface="+mj-lt"/>
              </a:rPr>
              <a:t>Memory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878899" y="3775874"/>
            <a:ext cx="10500360" cy="3048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Left-Right Arrow 14"/>
          <p:cNvSpPr/>
          <p:nvPr/>
        </p:nvSpPr>
        <p:spPr>
          <a:xfrm rot="5400000">
            <a:off x="5567168" y="3363539"/>
            <a:ext cx="1057666" cy="761874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8899" y="3731424"/>
            <a:ext cx="22617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2"/>
                </a:solidFill>
              </a:rPr>
              <a:t>Hardware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55808" y="1661242"/>
            <a:ext cx="54717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Programmer/Software</a:t>
            </a:r>
          </a:p>
        </p:txBody>
      </p:sp>
      <p:sp>
        <p:nvSpPr>
          <p:cNvPr id="23" name="registers" hidden="1"/>
          <p:cNvSpPr txBox="1"/>
          <p:nvPr/>
        </p:nvSpPr>
        <p:spPr>
          <a:xfrm>
            <a:off x="1862418" y="2513684"/>
            <a:ext cx="8283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&lt;#</a:t>
            </a:r>
            <a:r>
              <a:rPr lang="en-US" sz="3600" b="1" i="1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Threads,#Registers</a:t>
            </a:r>
            <a:r>
              <a:rPr lang="en-US" sz="36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&gt; per block</a:t>
            </a:r>
          </a:p>
        </p:txBody>
      </p:sp>
      <p:sp>
        <p:nvSpPr>
          <p:cNvPr id="24" name="scratchpad"/>
          <p:cNvSpPr txBox="1"/>
          <p:nvPr/>
        </p:nvSpPr>
        <p:spPr>
          <a:xfrm>
            <a:off x="339212" y="2534950"/>
            <a:ext cx="11852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&lt;#Threads,#</a:t>
            </a:r>
            <a:r>
              <a:rPr lang="en-US" sz="3600" b="1" i="1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Registers,Scratchpad</a:t>
            </a:r>
            <a:r>
              <a:rPr lang="en-US" sz="36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(KB)&gt; per block</a:t>
            </a:r>
            <a:endParaRPr lang="en-US" sz="2000" b="1" i="1" dirty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5" name="threads" hidden="1"/>
          <p:cNvSpPr txBox="1"/>
          <p:nvPr/>
        </p:nvSpPr>
        <p:spPr>
          <a:xfrm>
            <a:off x="3478308" y="2506482"/>
            <a:ext cx="5235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&lt;#Threads&gt; per block</a:t>
            </a:r>
          </a:p>
        </p:txBody>
      </p:sp>
      <p:sp>
        <p:nvSpPr>
          <p:cNvPr id="26" name="braces" hidden="1"/>
          <p:cNvSpPr txBox="1"/>
          <p:nvPr/>
        </p:nvSpPr>
        <p:spPr>
          <a:xfrm>
            <a:off x="4480124" y="2468340"/>
            <a:ext cx="3292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&lt;&gt; per block</a:t>
            </a:r>
          </a:p>
        </p:txBody>
      </p:sp>
      <p:sp>
        <p:nvSpPr>
          <p:cNvPr id="22" name="Punch line"/>
          <p:cNvSpPr/>
          <p:nvPr/>
        </p:nvSpPr>
        <p:spPr>
          <a:xfrm>
            <a:off x="-12926" y="2491511"/>
            <a:ext cx="12204926" cy="20522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>
                <a:solidFill>
                  <a:srgbClr val="C00000"/>
                </a:solidFill>
                <a:latin typeface="+mj-lt"/>
              </a:rPr>
              <a:t>Tight coupling</a:t>
            </a:r>
            <a:r>
              <a:rPr lang="en-US" sz="5400" b="1" dirty="0">
                <a:solidFill>
                  <a:srgbClr val="C00000"/>
                </a:solidFill>
                <a:latin typeface="+mj-lt"/>
              </a:rPr>
              <a:t> between </a:t>
            </a:r>
          </a:p>
          <a:p>
            <a:pPr algn="ctr"/>
            <a:r>
              <a:rPr lang="en-US" sz="5400" b="1" dirty="0">
                <a:solidFill>
                  <a:srgbClr val="C00000"/>
                </a:solidFill>
                <a:latin typeface="+mj-lt"/>
              </a:rPr>
              <a:t>resource specification and allocation</a:t>
            </a:r>
            <a:endParaRPr lang="en-US" sz="5400" b="1" dirty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450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82"/>
    </mc:Choice>
    <mc:Fallback xmlns="">
      <p:transition spd="slow" advTm="28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2" grpId="0" animBg="1"/>
      <p:bldP spid="15" grpId="0" animBg="1"/>
      <p:bldP spid="16" grpId="0"/>
      <p:bldP spid="17" grpId="0"/>
      <p:bldP spid="23" grpId="0"/>
      <p:bldP spid="23" grpId="1"/>
      <p:bldP spid="24" grpId="0"/>
      <p:bldP spid="25" grpId="0"/>
      <p:bldP spid="25" grpId="1"/>
      <p:bldP spid="26" grpId="0"/>
      <p:bldP spid="26" grpId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Issues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Clr>
                <a:srgbClr val="C00000"/>
              </a:buClr>
              <a:buFont typeface="+mj-lt"/>
              <a:buAutoNum type="arabicPeriod"/>
            </a:pPr>
            <a:r>
              <a:rPr lang="en-US" sz="4400" b="1" i="1" dirty="0">
                <a:solidFill>
                  <a:srgbClr val="C00000"/>
                </a:solidFill>
              </a:rPr>
              <a:t> Static Underutilization</a:t>
            </a:r>
          </a:p>
          <a:p>
            <a:pPr marL="514350" indent="-514350">
              <a:lnSpc>
                <a:spcPct val="150000"/>
              </a:lnSpc>
              <a:buClr>
                <a:srgbClr val="C00000"/>
              </a:buClr>
              <a:buFont typeface="+mj-lt"/>
              <a:buAutoNum type="arabicPeriod"/>
            </a:pPr>
            <a:r>
              <a:rPr lang="en-US" sz="4400" b="1" i="1" dirty="0">
                <a:solidFill>
                  <a:srgbClr val="C00000"/>
                </a:solidFill>
              </a:rPr>
              <a:t> Dynamic Underutilization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7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85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42"/>
    </mc:Choice>
    <mc:Fallback xmlns="">
      <p:transition spd="slow" advTm="7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1. Static Underutilization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17" name="Thread slots hardware"/>
          <p:cNvGrpSpPr/>
          <p:nvPr/>
        </p:nvGrpSpPr>
        <p:grpSpPr>
          <a:xfrm>
            <a:off x="5072434" y="2679365"/>
            <a:ext cx="2863923" cy="2396064"/>
            <a:chOff x="5247034" y="3885363"/>
            <a:chExt cx="2863923" cy="2396064"/>
          </a:xfrm>
        </p:grpSpPr>
        <p:sp>
          <p:nvSpPr>
            <p:cNvPr id="8" name="Rounded Rectangle 7"/>
            <p:cNvSpPr/>
            <p:nvPr/>
          </p:nvSpPr>
          <p:spPr>
            <a:xfrm>
              <a:off x="5375284" y="3885363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75284" y="4272678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5375284" y="4669164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5375284" y="5056479"/>
              <a:ext cx="2016868" cy="396486"/>
            </a:xfrm>
            <a:prstGeom prst="roundRect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: Thread Slot"/>
            <p:cNvSpPr txBox="1"/>
            <p:nvPr/>
          </p:nvSpPr>
          <p:spPr>
            <a:xfrm>
              <a:off x="5247034" y="5450430"/>
              <a:ext cx="24684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+mj-lt"/>
                </a:rPr>
                <a:t>Thread Slots in Hardware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 flipH="1" flipV="1">
              <a:off x="7764246" y="3885363"/>
              <a:ext cx="5133" cy="396486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7764246" y="5056479"/>
              <a:ext cx="13704" cy="498253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7416536" y="4345998"/>
              <a:ext cx="6944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20</a:t>
              </a:r>
            </a:p>
          </p:txBody>
        </p:sp>
      </p:grpSp>
      <p:grpSp>
        <p:nvGrpSpPr>
          <p:cNvPr id="23" name="Thread Block"/>
          <p:cNvGrpSpPr/>
          <p:nvPr/>
        </p:nvGrpSpPr>
        <p:grpSpPr>
          <a:xfrm>
            <a:off x="1775585" y="2799797"/>
            <a:ext cx="2226416" cy="1402439"/>
            <a:chOff x="4188283" y="4117406"/>
            <a:chExt cx="2639083" cy="1642079"/>
          </a:xfrm>
        </p:grpSpPr>
        <p:sp>
          <p:nvSpPr>
            <p:cNvPr id="24" name="Thread block outline"/>
            <p:cNvSpPr/>
            <p:nvPr/>
          </p:nvSpPr>
          <p:spPr>
            <a:xfrm>
              <a:off x="4188283" y="4117406"/>
              <a:ext cx="2639083" cy="1642079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Thread Block"/>
            <p:cNvGrpSpPr/>
            <p:nvPr/>
          </p:nvGrpSpPr>
          <p:grpSpPr>
            <a:xfrm>
              <a:off x="4374670" y="4311657"/>
              <a:ext cx="2229828" cy="1347850"/>
              <a:chOff x="8166605" y="4810468"/>
              <a:chExt cx="2229828" cy="1347850"/>
            </a:xfrm>
          </p:grpSpPr>
          <p:sp>
            <p:nvSpPr>
              <p:cNvPr id="26" name="Freeform 25"/>
              <p:cNvSpPr/>
              <p:nvPr/>
            </p:nvSpPr>
            <p:spPr>
              <a:xfrm>
                <a:off x="8166605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Freeform 26"/>
              <p:cNvSpPr/>
              <p:nvPr/>
            </p:nvSpPr>
            <p:spPr>
              <a:xfrm>
                <a:off x="8724062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Freeform 27"/>
              <p:cNvSpPr/>
              <p:nvPr/>
            </p:nvSpPr>
            <p:spPr>
              <a:xfrm>
                <a:off x="9281519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 28"/>
              <p:cNvSpPr/>
              <p:nvPr/>
            </p:nvSpPr>
            <p:spPr>
              <a:xfrm>
                <a:off x="9838976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: Thread Slot"/>
          <p:cNvSpPr txBox="1"/>
          <p:nvPr/>
        </p:nvSpPr>
        <p:spPr>
          <a:xfrm>
            <a:off x="1654571" y="2338132"/>
            <a:ext cx="2468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+mj-lt"/>
              </a:rPr>
              <a:t>Thread Block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3670087" y="4487107"/>
            <a:ext cx="393913" cy="4621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1734827" y="4449268"/>
            <a:ext cx="351881" cy="12619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67971" y="4231054"/>
            <a:ext cx="1690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00B050"/>
                </a:solidFill>
              </a:rPr>
              <a:t>10 threads</a:t>
            </a:r>
          </a:p>
        </p:txBody>
      </p:sp>
      <p:sp>
        <p:nvSpPr>
          <p:cNvPr id="46" name="scratchpad"/>
          <p:cNvSpPr txBox="1"/>
          <p:nvPr/>
        </p:nvSpPr>
        <p:spPr>
          <a:xfrm>
            <a:off x="2888791" y="1707275"/>
            <a:ext cx="8339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&lt;#Threads,#</a:t>
            </a:r>
            <a:r>
              <a:rPr lang="en-US" sz="3200" b="1" i="1" dirty="0" err="1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Registers,Scratchpad</a:t>
            </a:r>
            <a:r>
              <a:rPr lang="en-US" sz="3200" b="1" i="1" dirty="0">
                <a:solidFill>
                  <a:srgbClr val="C00000"/>
                </a:solidFill>
                <a:latin typeface="Consolas" pitchFamily="49" charset="0"/>
                <a:cs typeface="Consolas" pitchFamily="49" charset="0"/>
              </a:rPr>
              <a:t>(KB)&gt;</a:t>
            </a:r>
            <a:endParaRPr lang="en-US" b="1" i="1" dirty="0">
              <a:solidFill>
                <a:srgbClr val="C0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2879905" y="1621536"/>
            <a:ext cx="2204159" cy="768096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ight Arrow 47"/>
          <p:cNvSpPr/>
          <p:nvPr/>
        </p:nvSpPr>
        <p:spPr>
          <a:xfrm>
            <a:off x="4289884" y="3224230"/>
            <a:ext cx="720560" cy="589913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/>
          <p:cNvSpPr/>
          <p:nvPr/>
        </p:nvSpPr>
        <p:spPr>
          <a:xfrm>
            <a:off x="8063355" y="3148390"/>
            <a:ext cx="774545" cy="71362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547644" y="5019562"/>
            <a:ext cx="30808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Parallelism: </a:t>
            </a:r>
          </a:p>
          <a:p>
            <a:pPr algn="r"/>
            <a:r>
              <a:rPr lang="en-US" sz="3200" b="1" i="1" dirty="0">
                <a:solidFill>
                  <a:srgbClr val="FF0000"/>
                </a:solidFill>
              </a:rPr>
              <a:t>1 thread block </a:t>
            </a:r>
          </a:p>
          <a:p>
            <a:pPr algn="r"/>
            <a:r>
              <a:rPr lang="en-US" sz="3200" b="1" i="1" dirty="0">
                <a:solidFill>
                  <a:srgbClr val="FF0000"/>
                </a:solidFill>
              </a:rPr>
              <a:t>11 threads</a:t>
            </a:r>
          </a:p>
        </p:txBody>
      </p:sp>
      <p:grpSp>
        <p:nvGrpSpPr>
          <p:cNvPr id="44" name="Thread Block"/>
          <p:cNvGrpSpPr/>
          <p:nvPr/>
        </p:nvGrpSpPr>
        <p:grpSpPr>
          <a:xfrm>
            <a:off x="1775585" y="4915258"/>
            <a:ext cx="2226416" cy="1402439"/>
            <a:chOff x="4188283" y="4117406"/>
            <a:chExt cx="2639083" cy="1642079"/>
          </a:xfrm>
        </p:grpSpPr>
        <p:sp>
          <p:nvSpPr>
            <p:cNvPr id="45" name="Thread block outline"/>
            <p:cNvSpPr/>
            <p:nvPr/>
          </p:nvSpPr>
          <p:spPr>
            <a:xfrm>
              <a:off x="4188283" y="4117406"/>
              <a:ext cx="2639083" cy="1642079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95000"/>
                  <a:lumOff val="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Thread Block"/>
            <p:cNvGrpSpPr/>
            <p:nvPr/>
          </p:nvGrpSpPr>
          <p:grpSpPr>
            <a:xfrm>
              <a:off x="4374670" y="4311657"/>
              <a:ext cx="2229828" cy="1347850"/>
              <a:chOff x="8166605" y="4810468"/>
              <a:chExt cx="2229828" cy="1347850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8166605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Freeform 51"/>
              <p:cNvSpPr/>
              <p:nvPr/>
            </p:nvSpPr>
            <p:spPr>
              <a:xfrm>
                <a:off x="8724062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Freeform 52"/>
              <p:cNvSpPr/>
              <p:nvPr/>
            </p:nvSpPr>
            <p:spPr>
              <a:xfrm>
                <a:off x="9281519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Freeform 53"/>
              <p:cNvSpPr/>
              <p:nvPr/>
            </p:nvSpPr>
            <p:spPr>
              <a:xfrm>
                <a:off x="9838976" y="4810468"/>
                <a:ext cx="557457" cy="1347850"/>
              </a:xfrm>
              <a:custGeom>
                <a:avLst/>
                <a:gdLst>
                  <a:gd name="connsiteX0" fmla="*/ 1816939 w 3705267"/>
                  <a:gd name="connsiteY0" fmla="*/ 0 h 6175168"/>
                  <a:gd name="connsiteX1" fmla="*/ 1828814 w 3705267"/>
                  <a:gd name="connsiteY1" fmla="*/ 926275 h 6175168"/>
                  <a:gd name="connsiteX2" fmla="*/ 3621988 w 3705267"/>
                  <a:gd name="connsiteY2" fmla="*/ 1840675 h 6175168"/>
                  <a:gd name="connsiteX3" fmla="*/ 14 w 3705267"/>
                  <a:gd name="connsiteY3" fmla="*/ 2743200 h 6175168"/>
                  <a:gd name="connsiteX4" fmla="*/ 3669490 w 3705267"/>
                  <a:gd name="connsiteY4" fmla="*/ 3657600 h 6175168"/>
                  <a:gd name="connsiteX5" fmla="*/ 1864440 w 3705267"/>
                  <a:gd name="connsiteY5" fmla="*/ 4583875 h 6175168"/>
                  <a:gd name="connsiteX6" fmla="*/ 1816939 w 3705267"/>
                  <a:gd name="connsiteY6" fmla="*/ 6175168 h 6175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5267" h="6175168">
                    <a:moveTo>
                      <a:pt x="1816939" y="0"/>
                    </a:moveTo>
                    <a:cubicBezTo>
                      <a:pt x="1672456" y="309748"/>
                      <a:pt x="1527973" y="619496"/>
                      <a:pt x="1828814" y="926275"/>
                    </a:cubicBezTo>
                    <a:cubicBezTo>
                      <a:pt x="2129655" y="1233054"/>
                      <a:pt x="3926788" y="1537854"/>
                      <a:pt x="3621988" y="1840675"/>
                    </a:cubicBezTo>
                    <a:cubicBezTo>
                      <a:pt x="3317188" y="2143496"/>
                      <a:pt x="-7903" y="2440379"/>
                      <a:pt x="14" y="2743200"/>
                    </a:cubicBezTo>
                    <a:cubicBezTo>
                      <a:pt x="7931" y="3046021"/>
                      <a:pt x="3358752" y="3350821"/>
                      <a:pt x="3669490" y="3657600"/>
                    </a:cubicBezTo>
                    <a:cubicBezTo>
                      <a:pt x="3980228" y="3964379"/>
                      <a:pt x="2173198" y="4164280"/>
                      <a:pt x="1864440" y="4583875"/>
                    </a:cubicBezTo>
                    <a:cubicBezTo>
                      <a:pt x="1555682" y="5003470"/>
                      <a:pt x="1686310" y="5589319"/>
                      <a:pt x="1816939" y="6175168"/>
                    </a:cubicBezTo>
                  </a:path>
                </a:pathLst>
              </a:custGeom>
              <a:noFill/>
              <a:ln w="53975">
                <a:solidFill>
                  <a:schemeClr val="accent2"/>
                </a:solidFill>
                <a:tailEnd type="stealth" w="lg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5" name="Straight Arrow Connector 54"/>
          <p:cNvCxnSpPr/>
          <p:nvPr/>
        </p:nvCxnSpPr>
        <p:spPr>
          <a:xfrm>
            <a:off x="3670087" y="6627061"/>
            <a:ext cx="393913" cy="4621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1734827" y="6589222"/>
            <a:ext cx="351881" cy="12619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167971" y="6371008"/>
            <a:ext cx="1690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C00000"/>
                </a:solidFill>
              </a:rPr>
              <a:t>11 threads</a:t>
            </a:r>
          </a:p>
        </p:txBody>
      </p:sp>
      <p:grpSp>
        <p:nvGrpSpPr>
          <p:cNvPr id="16" name="Green thread slots"/>
          <p:cNvGrpSpPr/>
          <p:nvPr/>
        </p:nvGrpSpPr>
        <p:grpSpPr>
          <a:xfrm>
            <a:off x="5200719" y="2684701"/>
            <a:ext cx="2016868" cy="1567602"/>
            <a:chOff x="8579427" y="4520096"/>
            <a:chExt cx="2016868" cy="1567602"/>
          </a:xfrm>
          <a:solidFill>
            <a:srgbClr val="00B050"/>
          </a:solidFill>
        </p:grpSpPr>
        <p:sp>
          <p:nvSpPr>
            <p:cNvPr id="59" name="Rounded Rectangle 58"/>
            <p:cNvSpPr/>
            <p:nvPr/>
          </p:nvSpPr>
          <p:spPr>
            <a:xfrm>
              <a:off x="8579427" y="4520096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8579427" y="4907411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8579427" y="5303897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8579427" y="5691212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underutilized thread slots"/>
          <p:cNvGrpSpPr/>
          <p:nvPr/>
        </p:nvGrpSpPr>
        <p:grpSpPr>
          <a:xfrm>
            <a:off x="5252072" y="5070130"/>
            <a:ext cx="2016868" cy="1567602"/>
            <a:chOff x="8579427" y="4520096"/>
            <a:chExt cx="2016868" cy="1567602"/>
          </a:xfrm>
          <a:solidFill>
            <a:srgbClr val="00B050"/>
          </a:solidFill>
        </p:grpSpPr>
        <p:sp>
          <p:nvSpPr>
            <p:cNvPr id="64" name="Rounded Rectangle 63"/>
            <p:cNvSpPr/>
            <p:nvPr/>
          </p:nvSpPr>
          <p:spPr>
            <a:xfrm>
              <a:off x="8579427" y="4520096"/>
              <a:ext cx="2016868" cy="396486"/>
            </a:xfrm>
            <a:prstGeom prst="roundRect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8579427" y="4916582"/>
              <a:ext cx="2016868" cy="387314"/>
            </a:xfrm>
            <a:prstGeom prst="roundRect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8579427" y="5303897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ounded Rectangle 66"/>
            <p:cNvSpPr/>
            <p:nvPr/>
          </p:nvSpPr>
          <p:spPr>
            <a:xfrm>
              <a:off x="8579427" y="5691212"/>
              <a:ext cx="2016868" cy="396486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Right Arrow 67"/>
          <p:cNvSpPr/>
          <p:nvPr/>
        </p:nvSpPr>
        <p:spPr>
          <a:xfrm>
            <a:off x="4282017" y="5558973"/>
            <a:ext cx="720560" cy="589913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ight Arrow 68"/>
          <p:cNvSpPr/>
          <p:nvPr/>
        </p:nvSpPr>
        <p:spPr>
          <a:xfrm>
            <a:off x="7649367" y="5504781"/>
            <a:ext cx="776592" cy="64410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8826829" y="2630939"/>
            <a:ext cx="30603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Parallelism: </a:t>
            </a:r>
          </a:p>
          <a:p>
            <a:pPr algn="r"/>
            <a:r>
              <a:rPr lang="en-US" sz="3200" b="1" i="1" dirty="0">
                <a:solidFill>
                  <a:srgbClr val="00B050"/>
                </a:solidFill>
              </a:rPr>
              <a:t>2 thread blocks </a:t>
            </a:r>
          </a:p>
          <a:p>
            <a:pPr algn="r"/>
            <a:r>
              <a:rPr lang="en-US" sz="3200" b="1" i="1" dirty="0">
                <a:solidFill>
                  <a:srgbClr val="00B050"/>
                </a:solidFill>
              </a:rPr>
              <a:t>20 threads</a:t>
            </a:r>
          </a:p>
        </p:txBody>
      </p:sp>
      <p:sp>
        <p:nvSpPr>
          <p:cNvPr id="58" name="Punch line"/>
          <p:cNvSpPr/>
          <p:nvPr/>
        </p:nvSpPr>
        <p:spPr>
          <a:xfrm>
            <a:off x="-12926" y="2491511"/>
            <a:ext cx="12204926" cy="20522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i="1" dirty="0">
                <a:solidFill>
                  <a:srgbClr val="C00000"/>
                </a:solidFill>
                <a:latin typeface="+mj-lt"/>
              </a:rPr>
              <a:t>Static underutilization may lead to </a:t>
            </a:r>
          </a:p>
          <a:p>
            <a:pPr algn="ctr"/>
            <a:r>
              <a:rPr lang="en-US" sz="5400" b="1" i="1" dirty="0">
                <a:solidFill>
                  <a:srgbClr val="C00000"/>
                </a:solidFill>
                <a:latin typeface="+mj-lt"/>
              </a:rPr>
              <a:t>loss in parallelism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531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72"/>
    </mc:Choice>
    <mc:Fallback xmlns="">
      <p:transition spd="slow" advTm="63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  <p:bldP spid="46" grpId="0"/>
      <p:bldP spid="47" grpId="0" animBg="1"/>
      <p:bldP spid="48" grpId="0" animBg="1"/>
      <p:bldP spid="49" grpId="0" animBg="1"/>
      <p:bldP spid="3" grpId="0"/>
      <p:bldP spid="57" grpId="0"/>
      <p:bldP spid="68" grpId="0" animBg="1"/>
      <p:bldP spid="69" grpId="0" animBg="1"/>
      <p:bldP spid="70" grpId="0"/>
      <p:bldP spid="5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make things worse…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895412"/>
            <a:ext cx="11245844" cy="4413948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+mn-lt"/>
              </a:rPr>
              <a:t>Same problem exists for other on-chip resources</a:t>
            </a:r>
          </a:p>
          <a:p>
            <a:pPr lvl="1">
              <a:buFont typeface="Calibri" panose="020F0502020204030204" pitchFamily="34" charset="0"/>
              <a:buChar char="–"/>
            </a:pPr>
            <a:r>
              <a:rPr lang="en-US" sz="3600" dirty="0">
                <a:latin typeface="+mn-lt"/>
              </a:rPr>
              <a:t> registers, scratchpad memory, thread  blocks</a:t>
            </a:r>
          </a:p>
          <a:p>
            <a:pPr lvl="1">
              <a:buFont typeface="Calibri" panose="020F0502020204030204" pitchFamily="34" charset="0"/>
              <a:buChar char="–"/>
            </a:pPr>
            <a:endParaRPr lang="en-US" sz="3600" dirty="0">
              <a:latin typeface="+mn-lt"/>
            </a:endParaRPr>
          </a:p>
          <a:p>
            <a:r>
              <a:rPr lang="en-US" sz="4200" dirty="0">
                <a:latin typeface="+mn-lt"/>
              </a:rPr>
              <a:t>The programmer needs to get it right for               </a:t>
            </a:r>
            <a:r>
              <a:rPr lang="en-US" sz="4200" b="1" i="1" dirty="0">
                <a:solidFill>
                  <a:srgbClr val="FF0000"/>
                </a:solidFill>
                <a:latin typeface="+mn-lt"/>
              </a:rPr>
              <a:t>all</a:t>
            </a:r>
            <a:r>
              <a:rPr lang="en-US" sz="4200" dirty="0">
                <a:latin typeface="+mn-lt"/>
              </a:rPr>
              <a:t> of them at the </a:t>
            </a:r>
            <a:r>
              <a:rPr lang="en-US" sz="4200" b="1" i="1" dirty="0">
                <a:solidFill>
                  <a:srgbClr val="FF0000"/>
                </a:solidFill>
                <a:latin typeface="+mn-lt"/>
              </a:rPr>
              <a:t>same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5B323-1693-4547-A051-A9F88A95F9F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471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6.5|31.9|11.4|9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0.5|0.7|0.6|0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12.3|4.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|6.9|0.9|0.6|2|1.6|1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|5.6|8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15.2|0.5|3.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1.1|3.2|4.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7.4|16.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4.6|2.4|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|7.5|8.2|1.2|1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5.9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1|3.1|0.5|3.5|3.4|6.1|2.1|12.7|2.2|1.1|13.5|0.7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.6|7.2|7.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4.7|8.9|0.6|12.9|13.3|22.1|14.5|10.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1|11.5|1.1|0.9|5.5|7.2|1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2.5|5.6|0.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1.1|1.5|0.7|2.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13.7|1.7|3.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6.3|2.8|4.5|4.4|1.6|4.2|5.2|4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3|1.3|1|2.8|7.7|3.2|1.7|8|1.4|9.7|7.7|1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2.8|4.7|12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0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4|2.5|4.9|5.8|3.4|6|3.7|8.4|6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8|9.2|7.4|19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7|8.8|5|4.7|6.2|12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Gill Sans MT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14027</TotalTime>
  <Words>1486</Words>
  <Application>Microsoft Office PowerPoint</Application>
  <PresentationFormat>Widescreen</PresentationFormat>
  <Paragraphs>457</Paragraphs>
  <Slides>43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54" baseType="lpstr">
      <vt:lpstr>Arial</vt:lpstr>
      <vt:lpstr>Calibri</vt:lpstr>
      <vt:lpstr>Consolas</vt:lpstr>
      <vt:lpstr>Courier New</vt:lpstr>
      <vt:lpstr>Gill Sans MT</vt:lpstr>
      <vt:lpstr>Times New Roman</vt:lpstr>
      <vt:lpstr>Tw Cen MT Condensed</vt:lpstr>
      <vt:lpstr>Wingdings</vt:lpstr>
      <vt:lpstr>Wingdings 3</vt:lpstr>
      <vt:lpstr>Integral</vt:lpstr>
      <vt:lpstr>1_Integral</vt:lpstr>
      <vt:lpstr>Zorua: A Holistic Approach to  Resource Virtualization in GPUs</vt:lpstr>
      <vt:lpstr>Overview </vt:lpstr>
      <vt:lpstr>GPUs today are used across many classes of applications …</vt:lpstr>
      <vt:lpstr>On-Chip Resources in GPUs</vt:lpstr>
      <vt:lpstr>PowerPoint Presentation</vt:lpstr>
      <vt:lpstr>Abstraction of On-Chip Resources</vt:lpstr>
      <vt:lpstr>Key Issues</vt:lpstr>
      <vt:lpstr>1. Static Underutilization</vt:lpstr>
      <vt:lpstr>To make things worse…</vt:lpstr>
      <vt:lpstr>Implication 1: Programming Ease</vt:lpstr>
      <vt:lpstr>Implication 2: Performance Portability</vt:lpstr>
      <vt:lpstr>Key Issues</vt:lpstr>
      <vt:lpstr>2. Dynamic Underutilization</vt:lpstr>
      <vt:lpstr>Our Goal</vt:lpstr>
      <vt:lpstr>Outline</vt:lpstr>
      <vt:lpstr>Our Approach</vt:lpstr>
      <vt:lpstr>PowerPoint Presentation</vt:lpstr>
      <vt:lpstr>1. Static Underutilization</vt:lpstr>
      <vt:lpstr>Addressing Key Issues</vt:lpstr>
      <vt:lpstr>Outline</vt:lpstr>
      <vt:lpstr>Zorua: Virtualization Strategy </vt:lpstr>
      <vt:lpstr>Zorua: Virtualization Strategy </vt:lpstr>
      <vt:lpstr>Outline</vt:lpstr>
      <vt:lpstr>Zorua: Design Challenges</vt:lpstr>
      <vt:lpstr>Zorua Design: Key Questions</vt:lpstr>
      <vt:lpstr>Outline</vt:lpstr>
      <vt:lpstr>Component 1: The Compiler </vt:lpstr>
      <vt:lpstr>Zorua Design: Key Questions</vt:lpstr>
      <vt:lpstr>Component 2: Hardware Runtime System</vt:lpstr>
      <vt:lpstr>Putting It All Together</vt:lpstr>
      <vt:lpstr>Outline</vt:lpstr>
      <vt:lpstr>Methodology</vt:lpstr>
      <vt:lpstr>Effect on Performance Variation</vt:lpstr>
      <vt:lpstr>Effect on Performance Cliffs</vt:lpstr>
      <vt:lpstr>Effect on Performance Portability</vt:lpstr>
      <vt:lpstr>Other Uses </vt:lpstr>
      <vt:lpstr>Conclusion</vt:lpstr>
      <vt:lpstr>Zorua: A Holistic Approach to  Resource Virtualization in GPUs</vt:lpstr>
      <vt:lpstr>PowerPoint Presentation</vt:lpstr>
      <vt:lpstr>A Walkthrough</vt:lpstr>
      <vt:lpstr>Effect on schedulable warps</vt:lpstr>
      <vt:lpstr>Effect on energy consumption</vt:lpstr>
      <vt:lpstr>Summary of 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Nandita Vijaykumar</dc:creator>
  <cp:lastModifiedBy>Nandita Vijaykumar</cp:lastModifiedBy>
  <cp:revision>345</cp:revision>
  <dcterms:created xsi:type="dcterms:W3CDTF">2016-09-30T00:40:48Z</dcterms:created>
  <dcterms:modified xsi:type="dcterms:W3CDTF">2016-10-21T11:15:59Z</dcterms:modified>
</cp:coreProperties>
</file>

<file path=docProps/thumbnail.jpeg>
</file>